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notesMasterIdLst>
    <p:notesMasterId r:id="rId16"/>
  </p:notesMasterIdLst>
  <p:sldIdLst>
    <p:sldId id="256" r:id="rId2"/>
    <p:sldId id="434" r:id="rId3"/>
    <p:sldId id="435" r:id="rId4"/>
    <p:sldId id="436" r:id="rId5"/>
    <p:sldId id="440" r:id="rId6"/>
    <p:sldId id="441" r:id="rId7"/>
    <p:sldId id="442" r:id="rId8"/>
    <p:sldId id="439" r:id="rId9"/>
    <p:sldId id="437" r:id="rId10"/>
    <p:sldId id="438" r:id="rId11"/>
    <p:sldId id="443" r:id="rId12"/>
    <p:sldId id="444" r:id="rId13"/>
    <p:sldId id="445" r:id="rId14"/>
    <p:sldId id="416" r:id="rId15"/>
  </p:sldIdLst>
  <p:sldSz cx="12192000" cy="6858000"/>
  <p:notesSz cx="7004050" cy="92900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495" autoAdjust="0"/>
    <p:restoredTop sz="94660"/>
  </p:normalViewPr>
  <p:slideViewPr>
    <p:cSldViewPr snapToGrid="0">
      <p:cViewPr varScale="1">
        <p:scale>
          <a:sx n="84" d="100"/>
          <a:sy n="84" d="100"/>
        </p:scale>
        <p:origin x="562" y="3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3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67163" y="0"/>
            <a:ext cx="3035300" cy="465138"/>
          </a:xfrm>
          <a:prstGeom prst="rect">
            <a:avLst/>
          </a:prstGeom>
        </p:spPr>
        <p:txBody>
          <a:bodyPr vert="horz" lIns="91440" tIns="45720" rIns="91440" bIns="45720" rtlCol="0"/>
          <a:lstStyle>
            <a:lvl1pPr algn="r">
              <a:defRPr sz="1200"/>
            </a:lvl1pPr>
          </a:lstStyle>
          <a:p>
            <a:fld id="{5E4E4E5E-0FB9-4DDC-A912-D82D266020DA}" type="datetimeFigureOut">
              <a:rPr lang="en-US" smtClean="0"/>
              <a:t>2/7/2024</a:t>
            </a:fld>
            <a:endParaRPr lang="en-US"/>
          </a:p>
        </p:txBody>
      </p:sp>
      <p:sp>
        <p:nvSpPr>
          <p:cNvPr id="4" name="Slide Image Placeholder 3"/>
          <p:cNvSpPr>
            <a:spLocks noGrp="1" noRot="1" noChangeAspect="1"/>
          </p:cNvSpPr>
          <p:nvPr>
            <p:ph type="sldImg" idx="2"/>
          </p:nvPr>
        </p:nvSpPr>
        <p:spPr>
          <a:xfrm>
            <a:off x="714375" y="1162050"/>
            <a:ext cx="5575300" cy="31353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0088" y="4470400"/>
            <a:ext cx="5603875" cy="36591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4913"/>
            <a:ext cx="3035300" cy="4651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67163" y="8824913"/>
            <a:ext cx="3035300" cy="465137"/>
          </a:xfrm>
          <a:prstGeom prst="rect">
            <a:avLst/>
          </a:prstGeom>
        </p:spPr>
        <p:txBody>
          <a:bodyPr vert="horz" lIns="91440" tIns="45720" rIns="91440" bIns="45720" rtlCol="0" anchor="b"/>
          <a:lstStyle>
            <a:lvl1pPr algn="r">
              <a:defRPr sz="1200"/>
            </a:lvl1pPr>
          </a:lstStyle>
          <a:p>
            <a:fld id="{85FFE465-CC43-4571-81D5-57B6FBED29E4}" type="slidenum">
              <a:rPr lang="en-US" smtClean="0"/>
              <a:t>‹#›</a:t>
            </a:fld>
            <a:endParaRPr lang="en-US"/>
          </a:p>
        </p:txBody>
      </p:sp>
    </p:spTree>
    <p:extLst>
      <p:ext uri="{BB962C8B-B14F-4D97-AF65-F5344CB8AC3E}">
        <p14:creationId xmlns:p14="http://schemas.microsoft.com/office/powerpoint/2010/main" val="1253702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905001"/>
            <a:ext cx="100584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914400" y="4572000"/>
            <a:ext cx="861568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5" y="5486400"/>
            <a:ext cx="10212916"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963085" y="3852863"/>
            <a:ext cx="8180916"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536192"/>
            <a:ext cx="48768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92800" y="1536192"/>
            <a:ext cx="48768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928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928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smtClean="0"/>
              <a:pPr/>
              <a:t>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smtClean="0"/>
              <a:pPr/>
              <a:t>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6401" y="5495544"/>
            <a:ext cx="103632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406400" y="6096000"/>
            <a:ext cx="103632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
        <p:nvSpPr>
          <p:cNvPr id="9" name="Content Placeholder 8"/>
          <p:cNvSpPr>
            <a:spLocks noGrp="1"/>
          </p:cNvSpPr>
          <p:nvPr>
            <p:ph sz="quarter" idx="13"/>
          </p:nvPr>
        </p:nvSpPr>
        <p:spPr>
          <a:xfrm>
            <a:off x="406400" y="381000"/>
            <a:ext cx="103632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2336" y="5495278"/>
            <a:ext cx="103632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112776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02336" y="6096000"/>
            <a:ext cx="103632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B61BEF0D-F0BB-DE4B-95CE-6DB70DBA9567}" type="datetimeFigureOut">
              <a:rPr lang="en-US" smtClean="0"/>
              <a:pPr/>
              <a:t>2/7/2024</a:t>
            </a:fld>
            <a:endParaRPr lang="en-US" dirty="0"/>
          </a:p>
        </p:txBody>
      </p:sp>
      <p:sp>
        <p:nvSpPr>
          <p:cNvPr id="9" name="Slide Number Placeholder 8"/>
          <p:cNvSpPr>
            <a:spLocks noGrp="1"/>
          </p:cNvSpPr>
          <p:nvPr>
            <p:ph type="sldNum" sz="quarter" idx="11"/>
          </p:nvPr>
        </p:nvSpPr>
        <p:spPr/>
        <p:txBody>
          <a:bodyPr/>
          <a:lstStyle/>
          <a:p>
            <a:fld id="{D57F1E4F-1CFF-5643-939E-217C01CDF565}"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C6B4A9-1611-4792-9094-5F34BCA07E0B}" type="datetimeFigureOut">
              <a:rPr lang="en-US" smtClean="0"/>
              <a:t>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3368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16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1016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11277600" y="0"/>
            <a:ext cx="914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1277600" y="5486400"/>
            <a:ext cx="9144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11375717" y="5648960"/>
            <a:ext cx="73152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D57F1E4F-1CFF-5643-939E-217C01CDF565}" type="slidenum">
              <a:rPr lang="en-US" smtClean="0"/>
              <a:pPr/>
              <a:t>‹#›</a:t>
            </a:fld>
            <a:endParaRPr lang="en-US" dirty="0"/>
          </a:p>
        </p:txBody>
      </p:sp>
      <p:sp>
        <p:nvSpPr>
          <p:cNvPr id="5" name="Footer Placeholder 4"/>
          <p:cNvSpPr>
            <a:spLocks noGrp="1"/>
          </p:cNvSpPr>
          <p:nvPr>
            <p:ph type="ftr" sz="quarter" idx="3"/>
          </p:nvPr>
        </p:nvSpPr>
        <p:spPr>
          <a:xfrm rot="16200000">
            <a:off x="10510428" y="3987800"/>
            <a:ext cx="2367281" cy="48768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10474869" y="1584960"/>
            <a:ext cx="2438399" cy="487680"/>
          </a:xfrm>
          <a:prstGeom prst="rect">
            <a:avLst/>
          </a:prstGeom>
        </p:spPr>
        <p:txBody>
          <a:bodyPr vert="horz" lIns="91440" tIns="45720" rIns="91440" bIns="45720" rtlCol="0" anchor="ctr"/>
          <a:lstStyle>
            <a:lvl1pPr algn="l">
              <a:defRPr sz="1200">
                <a:solidFill>
                  <a:schemeClr val="bg2"/>
                </a:solidFill>
              </a:defRPr>
            </a:lvl1pPr>
          </a:lstStyle>
          <a:p>
            <a:fld id="{B61BEF0D-F0BB-DE4B-95CE-6DB70DBA9567}" type="datetimeFigureOut">
              <a:rPr lang="en-US" smtClean="0"/>
              <a:pPr/>
              <a:t>2/7/2024</a:t>
            </a:fld>
            <a:endParaRPr lang="en-US" dirty="0"/>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lobal-geography.org/af/Geography/America/United_States/Pictures/Washington/US_Department_of_the_Treasury" TargetMode="External"/><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hyperlink" Target="https://global-geography.org/af/Geography/America/United_States/Pictures/Washington/US_Department_of_the_Treasury"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global-geography.org/af/Geography/America/United_States/Pictures/Washington/US_Department_of_the_Treasury"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1" y="5495544"/>
            <a:ext cx="10363200" cy="594360"/>
          </a:xfrm>
        </p:spPr>
        <p:txBody>
          <a:bodyPr anchor="b">
            <a:normAutofit/>
          </a:bodyPr>
          <a:lstStyle/>
          <a:p>
            <a:r>
              <a:rPr lang="en-US" dirty="0"/>
              <a:t>SAP Treasury &amp; Risk Management</a:t>
            </a:r>
          </a:p>
        </p:txBody>
      </p:sp>
      <p:sp>
        <p:nvSpPr>
          <p:cNvPr id="3" name="Subtitle 2"/>
          <p:cNvSpPr>
            <a:spLocks noGrp="1"/>
          </p:cNvSpPr>
          <p:nvPr>
            <p:ph type="body" sz="half" idx="2"/>
          </p:nvPr>
        </p:nvSpPr>
        <p:spPr>
          <a:xfrm>
            <a:off x="406400" y="6096000"/>
            <a:ext cx="10363201" cy="609600"/>
          </a:xfrm>
        </p:spPr>
        <p:txBody>
          <a:bodyPr>
            <a:normAutofit/>
          </a:bodyPr>
          <a:lstStyle/>
          <a:p>
            <a:r>
              <a:rPr lang="en-US" dirty="0"/>
              <a:t>Author :AIERP1</a:t>
            </a:r>
          </a:p>
        </p:txBody>
      </p:sp>
      <p:pic>
        <p:nvPicPr>
          <p:cNvPr id="4" name="Picture 3" descr="A white building with columns">
            <a:extLst>
              <a:ext uri="{FF2B5EF4-FFF2-40B4-BE49-F238E27FC236}">
                <a16:creationId xmlns:a16="http://schemas.microsoft.com/office/drawing/2014/main" id="{6509C2E0-056B-CD83-DE1C-71646346DF3C}"/>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16737" b="11808"/>
          <a:stretch/>
        </p:blipFill>
        <p:spPr>
          <a:xfrm>
            <a:off x="406400" y="381000"/>
            <a:ext cx="10363200" cy="4942840"/>
          </a:xfrm>
          <a:prstGeom prst="rect">
            <a:avLst/>
          </a:prstGeom>
          <a:noFill/>
        </p:spPr>
      </p:pic>
    </p:spTree>
    <p:extLst>
      <p:ext uri="{BB962C8B-B14F-4D97-AF65-F5344CB8AC3E}">
        <p14:creationId xmlns:p14="http://schemas.microsoft.com/office/powerpoint/2010/main" val="2101086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54332"/>
            <a:ext cx="8596668" cy="667109"/>
          </a:xfrm>
        </p:spPr>
        <p:txBody>
          <a:bodyPr>
            <a:normAutofit/>
          </a:bodyPr>
          <a:lstStyle/>
          <a:p>
            <a:r>
              <a:rPr lang="en-US" sz="3200" dirty="0"/>
              <a:t>SAP Treasury &amp; Risk Management-1</a:t>
            </a:r>
          </a:p>
        </p:txBody>
      </p:sp>
      <p:sp>
        <p:nvSpPr>
          <p:cNvPr id="3" name="Content Placeholder 2"/>
          <p:cNvSpPr>
            <a:spLocks noGrp="1"/>
          </p:cNvSpPr>
          <p:nvPr>
            <p:ph idx="1"/>
          </p:nvPr>
        </p:nvSpPr>
        <p:spPr>
          <a:xfrm>
            <a:off x="173479" y="1248073"/>
            <a:ext cx="8175515" cy="5177487"/>
          </a:xfrm>
        </p:spPr>
        <p:txBody>
          <a:bodyPr>
            <a:noAutofit/>
          </a:bodyPr>
          <a:lstStyle/>
          <a:p>
            <a:r>
              <a:rPr lang="en-US" sz="2400" dirty="0"/>
              <a:t>End to End Business Scenarios :Money Market Instruments </a:t>
            </a:r>
          </a:p>
          <a:p>
            <a:pPr lvl="1"/>
            <a:r>
              <a:rPr lang="en-US" sz="2200" dirty="0"/>
              <a:t>Fixed Term Deposits</a:t>
            </a:r>
          </a:p>
          <a:p>
            <a:pPr lvl="1"/>
            <a:r>
              <a:rPr lang="en-US" sz="2200" dirty="0"/>
              <a:t>Interest Rate Instruments – Fix/ Variable Interest rates</a:t>
            </a:r>
          </a:p>
          <a:p>
            <a:pPr lvl="1"/>
            <a:r>
              <a:rPr lang="en-US" sz="2200" dirty="0"/>
              <a:t>Facilities</a:t>
            </a:r>
          </a:p>
          <a:p>
            <a:pPr lvl="1"/>
            <a:r>
              <a:rPr lang="en-US" sz="2200" dirty="0"/>
              <a:t>Commercial Paper</a:t>
            </a:r>
          </a:p>
          <a:p>
            <a:endParaRPr lang="en-US" sz="2400" dirty="0"/>
          </a:p>
          <a:p>
            <a:r>
              <a:rPr lang="en-US" sz="2400" dirty="0"/>
              <a:t>End to End Business Scenarios: Foreign Exchange Transactions</a:t>
            </a:r>
          </a:p>
          <a:p>
            <a:pPr lvl="1"/>
            <a:r>
              <a:rPr lang="en-US" sz="2200" dirty="0"/>
              <a:t>FX Spot</a:t>
            </a:r>
          </a:p>
          <a:p>
            <a:pPr lvl="1"/>
            <a:r>
              <a:rPr lang="en-US" sz="2200" dirty="0"/>
              <a:t>FX Forward</a:t>
            </a:r>
          </a:p>
          <a:p>
            <a:pPr lvl="1"/>
            <a:r>
              <a:rPr lang="en-US" sz="2200" dirty="0"/>
              <a:t>FX Non-Deliverable Forwards</a:t>
            </a:r>
          </a:p>
          <a:p>
            <a:pPr lvl="1"/>
            <a:endParaRPr lang="en-US" sz="2200" dirty="0"/>
          </a:p>
          <a:p>
            <a:r>
              <a:rPr lang="en-US" sz="2400" dirty="0"/>
              <a:t>SAP Treasury Month End Processing</a:t>
            </a:r>
          </a:p>
          <a:p>
            <a:endParaRPr lang="en-US" sz="2400" dirty="0"/>
          </a:p>
          <a:p>
            <a:pPr lvl="1"/>
            <a:endParaRPr lang="en-US" sz="2200" dirty="0"/>
          </a:p>
          <a:p>
            <a:pPr lvl="1"/>
            <a:endParaRPr lang="en-US" sz="2200" dirty="0"/>
          </a:p>
          <a:p>
            <a:endParaRPr lang="en-US" sz="2400" dirty="0"/>
          </a:p>
          <a:p>
            <a:pPr lvl="1"/>
            <a:endParaRPr lang="en-US" sz="2200" dirty="0"/>
          </a:p>
          <a:p>
            <a:endParaRPr lang="en-US" sz="2400" dirty="0"/>
          </a:p>
          <a:p>
            <a:endParaRPr lang="en-US" sz="2400" dirty="0"/>
          </a:p>
          <a:p>
            <a:endParaRPr lang="en-US" sz="1800" dirty="0"/>
          </a:p>
          <a:p>
            <a:endParaRPr lang="en-US" sz="1800" dirty="0"/>
          </a:p>
          <a:p>
            <a:endParaRPr lang="en-US" sz="1800" dirty="0"/>
          </a:p>
        </p:txBody>
      </p:sp>
      <p:pic>
        <p:nvPicPr>
          <p:cNvPr id="5" name="Picture 4" descr="A white building with columns&#10;&#10;Description automatically generated">
            <a:extLst>
              <a:ext uri="{FF2B5EF4-FFF2-40B4-BE49-F238E27FC236}">
                <a16:creationId xmlns:a16="http://schemas.microsoft.com/office/drawing/2014/main" id="{7FDDE3E2-9774-BC24-AFBA-0825363E45A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348994" y="1121441"/>
            <a:ext cx="2821304" cy="1883220"/>
          </a:xfrm>
          <a:prstGeom prst="rect">
            <a:avLst/>
          </a:prstGeom>
        </p:spPr>
      </p:pic>
    </p:spTree>
    <p:extLst>
      <p:ext uri="{BB962C8B-B14F-4D97-AF65-F5344CB8AC3E}">
        <p14:creationId xmlns:p14="http://schemas.microsoft.com/office/powerpoint/2010/main" val="1048989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54332"/>
            <a:ext cx="8596668" cy="667109"/>
          </a:xfrm>
        </p:spPr>
        <p:txBody>
          <a:bodyPr>
            <a:normAutofit/>
          </a:bodyPr>
          <a:lstStyle/>
          <a:p>
            <a:r>
              <a:rPr lang="en-US" sz="3200" dirty="0"/>
              <a:t>SAP Treasury &amp; Risk Management-2</a:t>
            </a:r>
          </a:p>
        </p:txBody>
      </p:sp>
      <p:sp>
        <p:nvSpPr>
          <p:cNvPr id="3" name="Content Placeholder 2"/>
          <p:cNvSpPr>
            <a:spLocks noGrp="1"/>
          </p:cNvSpPr>
          <p:nvPr>
            <p:ph idx="1"/>
          </p:nvPr>
        </p:nvSpPr>
        <p:spPr>
          <a:xfrm>
            <a:off x="677332" y="1318847"/>
            <a:ext cx="8175515" cy="5177487"/>
          </a:xfrm>
        </p:spPr>
        <p:txBody>
          <a:bodyPr>
            <a:noAutofit/>
          </a:bodyPr>
          <a:lstStyle/>
          <a:p>
            <a:r>
              <a:rPr lang="en-US" sz="2400" dirty="0"/>
              <a:t>SAP Configuration : Money Market Instruments </a:t>
            </a:r>
          </a:p>
          <a:p>
            <a:pPr lvl="1"/>
            <a:r>
              <a:rPr lang="en-US" sz="2200" dirty="0"/>
              <a:t>Fixed Term Deposit</a:t>
            </a:r>
          </a:p>
          <a:p>
            <a:pPr lvl="1"/>
            <a:r>
              <a:rPr lang="en-US" sz="2200" dirty="0"/>
              <a:t>Interest Rate Instruments</a:t>
            </a:r>
          </a:p>
          <a:p>
            <a:pPr lvl="1"/>
            <a:r>
              <a:rPr lang="en-US" sz="2200" dirty="0"/>
              <a:t>Facilities</a:t>
            </a:r>
          </a:p>
          <a:p>
            <a:pPr lvl="1"/>
            <a:r>
              <a:rPr lang="en-US" sz="2200" dirty="0"/>
              <a:t>Commercial Paper</a:t>
            </a:r>
          </a:p>
          <a:p>
            <a:pPr lvl="1"/>
            <a:endParaRPr lang="en-US" sz="2200" dirty="0"/>
          </a:p>
          <a:p>
            <a:r>
              <a:rPr lang="en-US" sz="2400" dirty="0"/>
              <a:t>SAP Configuration : FX Instruments </a:t>
            </a:r>
          </a:p>
          <a:p>
            <a:pPr lvl="1"/>
            <a:r>
              <a:rPr lang="en-US" sz="2200" dirty="0"/>
              <a:t>FX Spot </a:t>
            </a:r>
          </a:p>
          <a:p>
            <a:pPr lvl="1"/>
            <a:r>
              <a:rPr lang="en-US" sz="2200" dirty="0"/>
              <a:t>FX Forward</a:t>
            </a:r>
          </a:p>
          <a:p>
            <a:pPr lvl="1"/>
            <a:r>
              <a:rPr lang="en-US" sz="2200" dirty="0"/>
              <a:t>FX NDF</a:t>
            </a:r>
          </a:p>
          <a:p>
            <a:pPr lvl="1"/>
            <a:endParaRPr lang="en-US" sz="2200" dirty="0"/>
          </a:p>
          <a:p>
            <a:pPr marL="114300" indent="0">
              <a:buNone/>
            </a:pPr>
            <a:r>
              <a:rPr lang="en-US" sz="2400" dirty="0"/>
              <a:t>Mini Treasury Project implementation and Testing</a:t>
            </a:r>
          </a:p>
          <a:p>
            <a:endParaRPr lang="en-US" sz="2400" dirty="0"/>
          </a:p>
          <a:p>
            <a:pPr lvl="1"/>
            <a:endParaRPr lang="en-US" sz="2400" dirty="0"/>
          </a:p>
          <a:p>
            <a:pPr lvl="1"/>
            <a:endParaRPr lang="en-US" sz="2200" dirty="0"/>
          </a:p>
          <a:p>
            <a:pPr lvl="1"/>
            <a:endParaRPr lang="en-US" sz="2200" dirty="0"/>
          </a:p>
          <a:p>
            <a:endParaRPr lang="en-US" sz="2400" dirty="0"/>
          </a:p>
          <a:p>
            <a:pPr lvl="1"/>
            <a:endParaRPr lang="en-US" sz="2200" dirty="0"/>
          </a:p>
          <a:p>
            <a:endParaRPr lang="en-US" sz="2400" dirty="0"/>
          </a:p>
          <a:p>
            <a:endParaRPr lang="en-US" sz="2400" dirty="0"/>
          </a:p>
          <a:p>
            <a:endParaRPr lang="en-US" sz="1800" dirty="0"/>
          </a:p>
          <a:p>
            <a:endParaRPr lang="en-US" sz="1800" dirty="0"/>
          </a:p>
          <a:p>
            <a:endParaRPr lang="en-US" sz="1800" dirty="0"/>
          </a:p>
        </p:txBody>
      </p:sp>
      <p:pic>
        <p:nvPicPr>
          <p:cNvPr id="5" name="Picture 4" descr="A white building with columns&#10;&#10;Description automatically generated">
            <a:extLst>
              <a:ext uri="{FF2B5EF4-FFF2-40B4-BE49-F238E27FC236}">
                <a16:creationId xmlns:a16="http://schemas.microsoft.com/office/drawing/2014/main" id="{7FDDE3E2-9774-BC24-AFBA-0825363E45A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039529" y="1318847"/>
            <a:ext cx="2821304" cy="1883220"/>
          </a:xfrm>
          <a:prstGeom prst="rect">
            <a:avLst/>
          </a:prstGeom>
        </p:spPr>
      </p:pic>
    </p:spTree>
    <p:extLst>
      <p:ext uri="{BB962C8B-B14F-4D97-AF65-F5344CB8AC3E}">
        <p14:creationId xmlns:p14="http://schemas.microsoft.com/office/powerpoint/2010/main" val="97559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160000" cy="1143000"/>
          </a:xfrm>
        </p:spPr>
        <p:txBody>
          <a:bodyPr anchor="ctr">
            <a:normAutofit/>
          </a:bodyPr>
          <a:lstStyle/>
          <a:p>
            <a:r>
              <a:rPr lang="en-US" dirty="0"/>
              <a:t>SAP TRM- Business Process-1</a:t>
            </a:r>
          </a:p>
        </p:txBody>
      </p:sp>
      <p:pic>
        <p:nvPicPr>
          <p:cNvPr id="8" name="Picture 7">
            <a:extLst>
              <a:ext uri="{FF2B5EF4-FFF2-40B4-BE49-F238E27FC236}">
                <a16:creationId xmlns:a16="http://schemas.microsoft.com/office/drawing/2014/main" id="{90EF6B53-A2FA-2171-1F6B-DAB98E3A425D}"/>
              </a:ext>
            </a:extLst>
          </p:cNvPr>
          <p:cNvPicPr>
            <a:picLocks noChangeAspect="1"/>
          </p:cNvPicPr>
          <p:nvPr/>
        </p:nvPicPr>
        <p:blipFill>
          <a:blip r:embed="rId2"/>
          <a:stretch>
            <a:fillRect/>
          </a:stretch>
        </p:blipFill>
        <p:spPr>
          <a:xfrm>
            <a:off x="609600" y="1702056"/>
            <a:ext cx="10160000" cy="4596887"/>
          </a:xfrm>
          <a:prstGeom prst="rect">
            <a:avLst/>
          </a:prstGeom>
          <a:noFill/>
        </p:spPr>
      </p:pic>
    </p:spTree>
    <p:extLst>
      <p:ext uri="{BB962C8B-B14F-4D97-AF65-F5344CB8AC3E}">
        <p14:creationId xmlns:p14="http://schemas.microsoft.com/office/powerpoint/2010/main" val="416860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E70D7-7DD9-ECB3-99FA-5AA2E6BEBC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0E2B51-BE83-C3BA-8575-086CE07B37D9}"/>
              </a:ext>
            </a:extLst>
          </p:cNvPr>
          <p:cNvSpPr>
            <a:spLocks noGrp="1"/>
          </p:cNvSpPr>
          <p:nvPr>
            <p:ph type="title"/>
          </p:nvPr>
        </p:nvSpPr>
        <p:spPr>
          <a:xfrm>
            <a:off x="609600" y="274638"/>
            <a:ext cx="10160000" cy="1143000"/>
          </a:xfrm>
        </p:spPr>
        <p:txBody>
          <a:bodyPr anchor="ctr">
            <a:normAutofit/>
          </a:bodyPr>
          <a:lstStyle/>
          <a:p>
            <a:r>
              <a:rPr lang="en-US" dirty="0"/>
              <a:t>SAP TRM- Business Process- 5</a:t>
            </a:r>
          </a:p>
        </p:txBody>
      </p:sp>
      <p:sp>
        <p:nvSpPr>
          <p:cNvPr id="4" name="Content Placeholder 2">
            <a:extLst>
              <a:ext uri="{FF2B5EF4-FFF2-40B4-BE49-F238E27FC236}">
                <a16:creationId xmlns:a16="http://schemas.microsoft.com/office/drawing/2014/main" id="{00B83C04-0B92-8787-2657-519B302DE078}"/>
              </a:ext>
            </a:extLst>
          </p:cNvPr>
          <p:cNvSpPr>
            <a:spLocks noGrp="1"/>
          </p:cNvSpPr>
          <p:nvPr>
            <p:ph idx="1"/>
          </p:nvPr>
        </p:nvSpPr>
        <p:spPr>
          <a:xfrm>
            <a:off x="173479" y="1248073"/>
            <a:ext cx="10596121" cy="5177487"/>
          </a:xfrm>
        </p:spPr>
        <p:txBody>
          <a:bodyPr>
            <a:noAutofit/>
          </a:bodyPr>
          <a:lstStyle/>
          <a:p>
            <a:r>
              <a:rPr lang="en-US" sz="2400" dirty="0"/>
              <a:t>Fixed Term Deposit</a:t>
            </a:r>
          </a:p>
          <a:p>
            <a:pPr lvl="1"/>
            <a:r>
              <a:rPr lang="en-US" sz="1800" dirty="0"/>
              <a:t>A fixed-term deposit is a financial product where an individual or company deposits money into a financial institution for a set period. In exchange, the depositor receives a set interest rate. At the end of the term, the depositor receives their original investment plus compound interest. The length of the term can be six, nine, 12, or 24 months, depending on the bank's product. The depositor can choose how they receive interest payments, either monthly or at maturity</a:t>
            </a:r>
          </a:p>
          <a:p>
            <a:r>
              <a:rPr lang="en-US" sz="2400" dirty="0"/>
              <a:t>Interest Rate Instruments :</a:t>
            </a:r>
          </a:p>
          <a:p>
            <a:pPr lvl="1"/>
            <a:r>
              <a:rPr lang="en-US" sz="1800" dirty="0"/>
              <a:t>An interest rate instrument is a money market transaction with additional structural characteristics, such as Fixed, Variable interest rate. Interest Payable on maturity or at specified interval like monthly, quarterly etc.</a:t>
            </a:r>
          </a:p>
          <a:p>
            <a:r>
              <a:rPr lang="en-US" sz="2000" b="1" dirty="0"/>
              <a:t>Commercial Paper</a:t>
            </a:r>
          </a:p>
          <a:p>
            <a:pPr lvl="1"/>
            <a:r>
              <a:rPr lang="en-US" sz="1800" dirty="0"/>
              <a:t>Commercial paper is a form of unsecured, short-term debt.</a:t>
            </a:r>
          </a:p>
          <a:p>
            <a:pPr lvl="1"/>
            <a:r>
              <a:rPr lang="en-US" sz="1800" dirty="0"/>
              <a:t>Commercial paper is issued at a discount and matures at its face value.</a:t>
            </a:r>
          </a:p>
          <a:p>
            <a:pPr lvl="1"/>
            <a:r>
              <a:rPr lang="en-US" sz="1800" dirty="0"/>
              <a:t>It's commonly issued by companies to finance their payables, inventories, and short-term liabilities.</a:t>
            </a:r>
          </a:p>
          <a:p>
            <a:pPr lvl="1"/>
            <a:r>
              <a:rPr lang="en-US" sz="1800" dirty="0"/>
              <a:t>Maturities on commercial paper range from one to 270 days</a:t>
            </a:r>
          </a:p>
          <a:p>
            <a:pPr lvl="1"/>
            <a:endParaRPr lang="en-US" sz="2200" dirty="0"/>
          </a:p>
          <a:p>
            <a:pPr lvl="1"/>
            <a:endParaRPr lang="en-US" sz="2200" dirty="0"/>
          </a:p>
          <a:p>
            <a:endParaRPr lang="en-US" sz="2400" dirty="0"/>
          </a:p>
          <a:p>
            <a:pPr lvl="1"/>
            <a:endParaRPr lang="en-US" sz="2200" dirty="0"/>
          </a:p>
          <a:p>
            <a:endParaRPr lang="en-US" sz="2400" dirty="0"/>
          </a:p>
          <a:p>
            <a:endParaRPr lang="en-US" sz="2400" dirty="0"/>
          </a:p>
          <a:p>
            <a:endParaRPr lang="en-US" sz="1800" dirty="0"/>
          </a:p>
          <a:p>
            <a:endParaRPr lang="en-US" sz="1800" dirty="0"/>
          </a:p>
          <a:p>
            <a:endParaRPr lang="en-US" sz="1800" dirty="0"/>
          </a:p>
        </p:txBody>
      </p:sp>
    </p:spTree>
    <p:extLst>
      <p:ext uri="{BB962C8B-B14F-4D97-AF65-F5344CB8AC3E}">
        <p14:creationId xmlns:p14="http://schemas.microsoft.com/office/powerpoint/2010/main" val="3920339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B5BAD-BDF8-18FF-458D-0F797B5B7E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227280-1197-B28F-13E5-FF0C61F62CC6}"/>
              </a:ext>
            </a:extLst>
          </p:cNvPr>
          <p:cNvSpPr>
            <a:spLocks noGrp="1"/>
          </p:cNvSpPr>
          <p:nvPr>
            <p:ph type="title"/>
          </p:nvPr>
        </p:nvSpPr>
        <p:spPr>
          <a:xfrm>
            <a:off x="283029" y="0"/>
            <a:ext cx="10160000" cy="1143000"/>
          </a:xfrm>
        </p:spPr>
        <p:txBody>
          <a:bodyPr anchor="ctr">
            <a:normAutofit/>
          </a:bodyPr>
          <a:lstStyle/>
          <a:p>
            <a:r>
              <a:rPr lang="en-US" dirty="0"/>
              <a:t>SAP TRM- Business Process- 6</a:t>
            </a:r>
          </a:p>
        </p:txBody>
      </p:sp>
      <p:sp>
        <p:nvSpPr>
          <p:cNvPr id="4" name="Content Placeholder 2">
            <a:extLst>
              <a:ext uri="{FF2B5EF4-FFF2-40B4-BE49-F238E27FC236}">
                <a16:creationId xmlns:a16="http://schemas.microsoft.com/office/drawing/2014/main" id="{62B4EDF0-393C-2492-8302-13309D338553}"/>
              </a:ext>
            </a:extLst>
          </p:cNvPr>
          <p:cNvSpPr>
            <a:spLocks noGrp="1"/>
          </p:cNvSpPr>
          <p:nvPr>
            <p:ph idx="1"/>
          </p:nvPr>
        </p:nvSpPr>
        <p:spPr>
          <a:xfrm>
            <a:off x="64968" y="958824"/>
            <a:ext cx="10596121" cy="5177487"/>
          </a:xfrm>
        </p:spPr>
        <p:txBody>
          <a:bodyPr>
            <a:noAutofit/>
          </a:bodyPr>
          <a:lstStyle/>
          <a:p>
            <a:r>
              <a:rPr lang="en-US" sz="2400" b="1" dirty="0"/>
              <a:t>Credit Facilities</a:t>
            </a:r>
          </a:p>
          <a:p>
            <a:pPr lvl="1"/>
            <a:r>
              <a:rPr lang="en-US" sz="1800" dirty="0"/>
              <a:t>A credit facility is an agreement between a lender and a borrower that allows for greater flexibility than traditional loans. Types of credit facilities include revolving loan facilities, committed facilities, letters of credit etc.</a:t>
            </a:r>
          </a:p>
          <a:p>
            <a:pPr lvl="1"/>
            <a:r>
              <a:rPr lang="en-US" sz="1800" dirty="0"/>
              <a:t>However, a credit facility usually comes with additional maintenance fees, withdrawal fees, Fees- Utilization, Non utilization</a:t>
            </a:r>
          </a:p>
          <a:p>
            <a:endParaRPr lang="en-US" sz="2000" dirty="0"/>
          </a:p>
          <a:p>
            <a:r>
              <a:rPr lang="en-US" sz="2000" b="1" dirty="0"/>
              <a:t>FX Spot trade</a:t>
            </a:r>
          </a:p>
          <a:p>
            <a:pPr lvl="1"/>
            <a:r>
              <a:rPr lang="en-US" sz="1800" dirty="0"/>
              <a:t>An FX spot trade, or foreign exchange spot transaction, is an agreement between two parties to buy one currency and sell another at an agreed price on a specific date. The exchange rate at which the transaction occurs is called the spot exchange rate.</a:t>
            </a:r>
          </a:p>
          <a:p>
            <a:pPr lvl="1"/>
            <a:r>
              <a:rPr lang="en-US" sz="1800" dirty="0"/>
              <a:t>Most spot market transactions have a T+2 settlement date.</a:t>
            </a:r>
          </a:p>
          <a:p>
            <a:pPr lvl="1"/>
            <a:endParaRPr lang="en-US" sz="1800" dirty="0"/>
          </a:p>
          <a:p>
            <a:r>
              <a:rPr lang="en-US" sz="2000" b="1" dirty="0"/>
              <a:t>FX Forward trade</a:t>
            </a:r>
          </a:p>
          <a:p>
            <a:pPr lvl="1"/>
            <a:r>
              <a:rPr lang="en-US" sz="1800" dirty="0"/>
              <a:t>An FX forward is a contractual agreement between the client and the bank, or a non-bank provider, to exchange a pair of currencies at a set rate on a future date.</a:t>
            </a:r>
          </a:p>
          <a:p>
            <a:endParaRPr lang="en-US" sz="2000" dirty="0"/>
          </a:p>
          <a:p>
            <a:endParaRPr lang="en-US" sz="2400" dirty="0"/>
          </a:p>
          <a:p>
            <a:pPr lvl="1"/>
            <a:endParaRPr lang="en-US" sz="2200" dirty="0"/>
          </a:p>
          <a:p>
            <a:endParaRPr lang="en-US" sz="2400" dirty="0"/>
          </a:p>
          <a:p>
            <a:endParaRPr lang="en-US" sz="2400" dirty="0"/>
          </a:p>
          <a:p>
            <a:endParaRPr lang="en-US" sz="1800" dirty="0"/>
          </a:p>
          <a:p>
            <a:endParaRPr lang="en-US" sz="1800" dirty="0"/>
          </a:p>
          <a:p>
            <a:endParaRPr lang="en-US" sz="1800" dirty="0"/>
          </a:p>
        </p:txBody>
      </p:sp>
    </p:spTree>
    <p:extLst>
      <p:ext uri="{BB962C8B-B14F-4D97-AF65-F5344CB8AC3E}">
        <p14:creationId xmlns:p14="http://schemas.microsoft.com/office/powerpoint/2010/main" val="973451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FE773-5773-1094-321B-D2CFF12D51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B35215-26AE-B206-59B0-D16ADB0949D4}"/>
              </a:ext>
            </a:extLst>
          </p:cNvPr>
          <p:cNvSpPr>
            <a:spLocks noGrp="1"/>
          </p:cNvSpPr>
          <p:nvPr>
            <p:ph type="title"/>
          </p:nvPr>
        </p:nvSpPr>
        <p:spPr>
          <a:xfrm>
            <a:off x="609600" y="274638"/>
            <a:ext cx="10160000" cy="1143000"/>
          </a:xfrm>
        </p:spPr>
        <p:txBody>
          <a:bodyPr anchor="ctr">
            <a:normAutofit/>
          </a:bodyPr>
          <a:lstStyle/>
          <a:p>
            <a:r>
              <a:rPr lang="en-US" dirty="0"/>
              <a:t>SAP TRM- Business Process- 7</a:t>
            </a:r>
          </a:p>
        </p:txBody>
      </p:sp>
      <p:sp>
        <p:nvSpPr>
          <p:cNvPr id="4" name="Content Placeholder 2">
            <a:extLst>
              <a:ext uri="{FF2B5EF4-FFF2-40B4-BE49-F238E27FC236}">
                <a16:creationId xmlns:a16="http://schemas.microsoft.com/office/drawing/2014/main" id="{905785BA-5C82-074F-C851-5A77AFFCDCBC}"/>
              </a:ext>
            </a:extLst>
          </p:cNvPr>
          <p:cNvSpPr>
            <a:spLocks noGrp="1"/>
          </p:cNvSpPr>
          <p:nvPr>
            <p:ph idx="1"/>
          </p:nvPr>
        </p:nvSpPr>
        <p:spPr>
          <a:xfrm>
            <a:off x="173479" y="1248073"/>
            <a:ext cx="10596121" cy="5177487"/>
          </a:xfrm>
        </p:spPr>
        <p:txBody>
          <a:bodyPr>
            <a:noAutofit/>
          </a:bodyPr>
          <a:lstStyle/>
          <a:p>
            <a:r>
              <a:rPr lang="en-US" sz="2400" b="1" dirty="0"/>
              <a:t>FX Non-Deliverable Forwards</a:t>
            </a:r>
          </a:p>
          <a:p>
            <a:pPr lvl="1"/>
            <a:r>
              <a:rPr lang="en-US" dirty="0"/>
              <a:t>An NDF is fixed for an agreed amount (of the non-convertible currency), on a specific due date, and at a defined forward rate. </a:t>
            </a:r>
          </a:p>
          <a:p>
            <a:pPr lvl="1"/>
            <a:r>
              <a:rPr lang="en-US" dirty="0"/>
              <a:t>At maturity, the forward rate is compared against the reference rate (Spot Rate) of that day. The difference between the pre-agreed forward rate and the fixing rate (Spot Rate) is settled in the convertible currency (USD, EUR) on your account on the due date. </a:t>
            </a:r>
          </a:p>
          <a:p>
            <a:pPr lvl="1"/>
            <a:r>
              <a:rPr lang="en-US" dirty="0"/>
              <a:t>Therefore, you will either pay or receive the difference.</a:t>
            </a:r>
          </a:p>
          <a:p>
            <a:pPr lvl="1"/>
            <a:r>
              <a:rPr lang="en-US" dirty="0"/>
              <a:t>NDF Currencies</a:t>
            </a:r>
          </a:p>
          <a:p>
            <a:pPr lvl="2"/>
            <a:r>
              <a:rPr lang="es-ES" sz="2000" dirty="0" err="1"/>
              <a:t>Egypt</a:t>
            </a:r>
            <a:r>
              <a:rPr lang="es-ES" sz="2000" dirty="0"/>
              <a:t> (</a:t>
            </a:r>
            <a:r>
              <a:rPr lang="es-ES" sz="2000" dirty="0" err="1"/>
              <a:t>Egyptian</a:t>
            </a:r>
            <a:r>
              <a:rPr lang="es-ES" sz="2000" dirty="0"/>
              <a:t> </a:t>
            </a:r>
            <a:r>
              <a:rPr lang="es-ES" sz="2000" dirty="0" err="1"/>
              <a:t>pound</a:t>
            </a:r>
            <a:r>
              <a:rPr lang="es-ES" sz="2000" dirty="0"/>
              <a:t>)</a:t>
            </a:r>
          </a:p>
          <a:p>
            <a:pPr lvl="2"/>
            <a:r>
              <a:rPr lang="es-ES" sz="2000" dirty="0"/>
              <a:t>South </a:t>
            </a:r>
            <a:r>
              <a:rPr lang="es-ES" sz="2000" dirty="0" err="1"/>
              <a:t>Korea</a:t>
            </a:r>
            <a:r>
              <a:rPr lang="es-ES" sz="2000" dirty="0"/>
              <a:t> (won)</a:t>
            </a:r>
          </a:p>
          <a:p>
            <a:pPr lvl="2"/>
            <a:r>
              <a:rPr lang="es-ES" sz="2000" dirty="0" err="1"/>
              <a:t>Taiwan</a:t>
            </a:r>
            <a:r>
              <a:rPr lang="es-ES" sz="2000" dirty="0"/>
              <a:t> (Taiwanese </a:t>
            </a:r>
            <a:r>
              <a:rPr lang="es-ES" sz="2000" dirty="0" err="1"/>
              <a:t>dollar</a:t>
            </a:r>
            <a:r>
              <a:rPr lang="es-ES" sz="2000" dirty="0"/>
              <a:t>)</a:t>
            </a:r>
          </a:p>
          <a:p>
            <a:pPr lvl="2"/>
            <a:r>
              <a:rPr lang="es-ES" sz="2000" dirty="0"/>
              <a:t>India (</a:t>
            </a:r>
            <a:r>
              <a:rPr lang="es-ES" sz="2000" dirty="0" err="1"/>
              <a:t>rupee</a:t>
            </a:r>
            <a:r>
              <a:rPr lang="es-ES" sz="2000" dirty="0"/>
              <a:t>)</a:t>
            </a:r>
          </a:p>
          <a:p>
            <a:pPr lvl="2"/>
            <a:r>
              <a:rPr lang="es-ES" sz="2000" dirty="0"/>
              <a:t>Venezuela (</a:t>
            </a:r>
            <a:r>
              <a:rPr lang="es-ES" sz="2000" dirty="0" err="1"/>
              <a:t>bolivar</a:t>
            </a:r>
            <a:r>
              <a:rPr lang="es-ES" sz="2000" dirty="0"/>
              <a:t>)</a:t>
            </a:r>
            <a:endParaRPr lang="en-US" sz="2000" dirty="0"/>
          </a:p>
          <a:p>
            <a:pPr lvl="1"/>
            <a:endParaRPr lang="en-US" sz="2200" dirty="0"/>
          </a:p>
          <a:p>
            <a:endParaRPr lang="en-US" sz="2400" dirty="0"/>
          </a:p>
          <a:p>
            <a:endParaRPr lang="en-US" sz="2400" dirty="0"/>
          </a:p>
          <a:p>
            <a:endParaRPr lang="en-US" sz="1800" dirty="0"/>
          </a:p>
          <a:p>
            <a:endParaRPr lang="en-US" sz="1800" dirty="0"/>
          </a:p>
          <a:p>
            <a:endParaRPr lang="en-US" sz="1800" dirty="0"/>
          </a:p>
        </p:txBody>
      </p:sp>
    </p:spTree>
    <p:extLst>
      <p:ext uri="{BB962C8B-B14F-4D97-AF65-F5344CB8AC3E}">
        <p14:creationId xmlns:p14="http://schemas.microsoft.com/office/powerpoint/2010/main" val="1134472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160000" cy="1143000"/>
          </a:xfrm>
        </p:spPr>
        <p:txBody>
          <a:bodyPr anchor="ctr">
            <a:normAutofit/>
          </a:bodyPr>
          <a:lstStyle/>
          <a:p>
            <a:r>
              <a:rPr lang="en-US"/>
              <a:t>SAP TRM- Business Process-2</a:t>
            </a:r>
          </a:p>
        </p:txBody>
      </p:sp>
      <p:pic>
        <p:nvPicPr>
          <p:cNvPr id="4" name="Picture 3">
            <a:extLst>
              <a:ext uri="{FF2B5EF4-FFF2-40B4-BE49-F238E27FC236}">
                <a16:creationId xmlns:a16="http://schemas.microsoft.com/office/drawing/2014/main" id="{8D082115-D6DB-D992-F008-4C5C16184384}"/>
              </a:ext>
            </a:extLst>
          </p:cNvPr>
          <p:cNvPicPr>
            <a:picLocks noChangeAspect="1"/>
          </p:cNvPicPr>
          <p:nvPr/>
        </p:nvPicPr>
        <p:blipFill>
          <a:blip r:embed="rId2"/>
          <a:stretch>
            <a:fillRect/>
          </a:stretch>
        </p:blipFill>
        <p:spPr>
          <a:xfrm>
            <a:off x="2221973" y="1600200"/>
            <a:ext cx="6935254" cy="4800600"/>
          </a:xfrm>
          <a:prstGeom prst="rect">
            <a:avLst/>
          </a:prstGeom>
          <a:noFill/>
        </p:spPr>
      </p:pic>
    </p:spTree>
    <p:extLst>
      <p:ext uri="{BB962C8B-B14F-4D97-AF65-F5344CB8AC3E}">
        <p14:creationId xmlns:p14="http://schemas.microsoft.com/office/powerpoint/2010/main" val="973044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053" y="-114300"/>
            <a:ext cx="10160000" cy="1143000"/>
          </a:xfrm>
        </p:spPr>
        <p:txBody>
          <a:bodyPr anchor="ctr">
            <a:normAutofit/>
          </a:bodyPr>
          <a:lstStyle/>
          <a:p>
            <a:r>
              <a:rPr lang="en-US" dirty="0"/>
              <a:t>SAP TRM- Business Process-3</a:t>
            </a:r>
          </a:p>
        </p:txBody>
      </p:sp>
      <p:pic>
        <p:nvPicPr>
          <p:cNvPr id="9" name="Picture 8">
            <a:extLst>
              <a:ext uri="{FF2B5EF4-FFF2-40B4-BE49-F238E27FC236}">
                <a16:creationId xmlns:a16="http://schemas.microsoft.com/office/drawing/2014/main" id="{657F0774-D9B2-6FC3-90DB-C339D2360F02}"/>
              </a:ext>
            </a:extLst>
          </p:cNvPr>
          <p:cNvPicPr>
            <a:picLocks noChangeAspect="1"/>
          </p:cNvPicPr>
          <p:nvPr/>
        </p:nvPicPr>
        <p:blipFill>
          <a:blip r:embed="rId2"/>
          <a:stretch>
            <a:fillRect/>
          </a:stretch>
        </p:blipFill>
        <p:spPr>
          <a:xfrm>
            <a:off x="678897" y="951723"/>
            <a:ext cx="7543681" cy="5579706"/>
          </a:xfrm>
          <a:prstGeom prst="rect">
            <a:avLst/>
          </a:prstGeom>
          <a:noFill/>
        </p:spPr>
      </p:pic>
    </p:spTree>
    <p:extLst>
      <p:ext uri="{BB962C8B-B14F-4D97-AF65-F5344CB8AC3E}">
        <p14:creationId xmlns:p14="http://schemas.microsoft.com/office/powerpoint/2010/main" val="3698706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160000" cy="1143000"/>
          </a:xfrm>
        </p:spPr>
        <p:txBody>
          <a:bodyPr anchor="ctr">
            <a:normAutofit/>
          </a:bodyPr>
          <a:lstStyle/>
          <a:p>
            <a:r>
              <a:rPr lang="en-US" dirty="0"/>
              <a:t>SAP TRM- Business Process- 4</a:t>
            </a:r>
          </a:p>
        </p:txBody>
      </p:sp>
      <p:pic>
        <p:nvPicPr>
          <p:cNvPr id="3" name="Picture 2">
            <a:extLst>
              <a:ext uri="{FF2B5EF4-FFF2-40B4-BE49-F238E27FC236}">
                <a16:creationId xmlns:a16="http://schemas.microsoft.com/office/drawing/2014/main" id="{4A73DD22-CC4F-A98C-D2D8-17BB875D3C5C}"/>
              </a:ext>
            </a:extLst>
          </p:cNvPr>
          <p:cNvPicPr>
            <a:picLocks noChangeAspect="1"/>
          </p:cNvPicPr>
          <p:nvPr/>
        </p:nvPicPr>
        <p:blipFill>
          <a:blip r:embed="rId2"/>
          <a:stretch>
            <a:fillRect/>
          </a:stretch>
        </p:blipFill>
        <p:spPr>
          <a:xfrm>
            <a:off x="450980" y="1722648"/>
            <a:ext cx="10160000" cy="1980453"/>
          </a:xfrm>
          <a:prstGeom prst="rect">
            <a:avLst/>
          </a:prstGeom>
          <a:noFill/>
        </p:spPr>
      </p:pic>
    </p:spTree>
    <p:extLst>
      <p:ext uri="{BB962C8B-B14F-4D97-AF65-F5344CB8AC3E}">
        <p14:creationId xmlns:p14="http://schemas.microsoft.com/office/powerpoint/2010/main" val="3600310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029" y="0"/>
            <a:ext cx="10160000" cy="1143000"/>
          </a:xfrm>
        </p:spPr>
        <p:txBody>
          <a:bodyPr anchor="ctr">
            <a:normAutofit/>
          </a:bodyPr>
          <a:lstStyle/>
          <a:p>
            <a:r>
              <a:rPr lang="en-US" sz="4000" dirty="0"/>
              <a:t>SAP TRM- Configuration -1</a:t>
            </a:r>
          </a:p>
        </p:txBody>
      </p:sp>
      <p:sp>
        <p:nvSpPr>
          <p:cNvPr id="4" name="Content Placeholder 2">
            <a:extLst>
              <a:ext uri="{FF2B5EF4-FFF2-40B4-BE49-F238E27FC236}">
                <a16:creationId xmlns:a16="http://schemas.microsoft.com/office/drawing/2014/main" id="{12D981DB-05DF-663E-50AC-E9AA5CCFC829}"/>
              </a:ext>
            </a:extLst>
          </p:cNvPr>
          <p:cNvSpPr>
            <a:spLocks noGrp="1"/>
          </p:cNvSpPr>
          <p:nvPr>
            <p:ph idx="1"/>
          </p:nvPr>
        </p:nvSpPr>
        <p:spPr>
          <a:xfrm>
            <a:off x="64968" y="958824"/>
            <a:ext cx="10596121" cy="524743"/>
          </a:xfrm>
        </p:spPr>
        <p:txBody>
          <a:bodyPr>
            <a:noAutofit/>
          </a:bodyPr>
          <a:lstStyle/>
          <a:p>
            <a:r>
              <a:rPr lang="en-US" sz="2400" b="1" dirty="0"/>
              <a:t>General Settings</a:t>
            </a:r>
          </a:p>
          <a:p>
            <a:endParaRPr lang="en-US" sz="2400" dirty="0"/>
          </a:p>
          <a:p>
            <a:pPr lvl="1"/>
            <a:endParaRPr lang="en-US" sz="2200" dirty="0"/>
          </a:p>
          <a:p>
            <a:endParaRPr lang="en-US" sz="2400" dirty="0"/>
          </a:p>
          <a:p>
            <a:endParaRPr lang="en-US" sz="2400" dirty="0"/>
          </a:p>
          <a:p>
            <a:endParaRPr lang="en-US" sz="1800" dirty="0"/>
          </a:p>
          <a:p>
            <a:endParaRPr lang="en-US" sz="1800" dirty="0"/>
          </a:p>
          <a:p>
            <a:endParaRPr lang="en-US" sz="1800" dirty="0"/>
          </a:p>
        </p:txBody>
      </p:sp>
      <p:graphicFrame>
        <p:nvGraphicFramePr>
          <p:cNvPr id="3" name="Table 2">
            <a:extLst>
              <a:ext uri="{FF2B5EF4-FFF2-40B4-BE49-F238E27FC236}">
                <a16:creationId xmlns:a16="http://schemas.microsoft.com/office/drawing/2014/main" id="{B8F98E4C-8C5E-9ECE-13FF-28350E75F4DA}"/>
              </a:ext>
            </a:extLst>
          </p:cNvPr>
          <p:cNvGraphicFramePr>
            <a:graphicFrameLocks noGrp="1"/>
          </p:cNvGraphicFramePr>
          <p:nvPr>
            <p:extLst>
              <p:ext uri="{D42A27DB-BD31-4B8C-83A1-F6EECF244321}">
                <p14:modId xmlns:p14="http://schemas.microsoft.com/office/powerpoint/2010/main" val="1037965778"/>
              </p:ext>
            </p:extLst>
          </p:nvPr>
        </p:nvGraphicFramePr>
        <p:xfrm>
          <a:off x="503853" y="1716833"/>
          <a:ext cx="9939176" cy="2857967"/>
        </p:xfrm>
        <a:graphic>
          <a:graphicData uri="http://schemas.openxmlformats.org/drawingml/2006/table">
            <a:tbl>
              <a:tblPr>
                <a:tableStyleId>{5C22544A-7EE6-4342-B048-85BDC9FD1C3A}</a:tableStyleId>
              </a:tblPr>
              <a:tblGrid>
                <a:gridCol w="4406531">
                  <a:extLst>
                    <a:ext uri="{9D8B030D-6E8A-4147-A177-3AD203B41FA5}">
                      <a16:colId xmlns:a16="http://schemas.microsoft.com/office/drawing/2014/main" val="1267549066"/>
                    </a:ext>
                  </a:extLst>
                </a:gridCol>
                <a:gridCol w="5532645">
                  <a:extLst>
                    <a:ext uri="{9D8B030D-6E8A-4147-A177-3AD203B41FA5}">
                      <a16:colId xmlns:a16="http://schemas.microsoft.com/office/drawing/2014/main" val="455392040"/>
                    </a:ext>
                  </a:extLst>
                </a:gridCol>
              </a:tblGrid>
              <a:tr h="439472">
                <a:tc>
                  <a:txBody>
                    <a:bodyPr/>
                    <a:lstStyle/>
                    <a:p>
                      <a:pPr algn="l" fontAlgn="b"/>
                      <a:r>
                        <a:rPr lang="en-US" sz="2000" b="1" u="none" strike="noStrike" dirty="0">
                          <a:effectLst/>
                        </a:rPr>
                        <a:t>TRM - General Settings</a:t>
                      </a:r>
                      <a:endParaRPr lang="en-US" sz="2000" b="1" i="0" u="none" strike="noStrike" dirty="0">
                        <a:solidFill>
                          <a:srgbClr val="000000"/>
                        </a:solidFill>
                        <a:effectLst/>
                        <a:latin typeface="Calibri" panose="020F0502020204030204" pitchFamily="34" charset="0"/>
                      </a:endParaRPr>
                    </a:p>
                  </a:txBody>
                  <a:tcPr marL="7620" marR="7620" marT="7620" marB="0" anchor="b">
                    <a:solidFill>
                      <a:srgbClr val="FFFF00"/>
                    </a:solidFill>
                  </a:tcPr>
                </a:tc>
                <a:tc>
                  <a:txBody>
                    <a:bodyPr/>
                    <a:lstStyle/>
                    <a:p>
                      <a:pPr algn="l" fontAlgn="b"/>
                      <a:r>
                        <a:rPr lang="en-US" sz="2000" b="1" u="none" strike="noStrike" dirty="0">
                          <a:effectLst/>
                        </a:rPr>
                        <a:t> </a:t>
                      </a:r>
                      <a:endParaRPr lang="en-US" sz="2000" b="1" i="0" u="none" strike="noStrike" dirty="0">
                        <a:solidFill>
                          <a:srgbClr val="000000"/>
                        </a:solidFill>
                        <a:effectLst/>
                        <a:latin typeface="Calibri" panose="020F0502020204030204" pitchFamily="34" charset="0"/>
                      </a:endParaRPr>
                    </a:p>
                  </a:txBody>
                  <a:tcPr marL="7620" marR="7620" marT="7620" marB="0" anchor="b">
                    <a:solidFill>
                      <a:srgbClr val="FFFF00"/>
                    </a:solidFill>
                  </a:tcPr>
                </a:tc>
                <a:extLst>
                  <a:ext uri="{0D108BD9-81ED-4DB2-BD59-A6C34878D82A}">
                    <a16:rowId xmlns:a16="http://schemas.microsoft.com/office/drawing/2014/main" val="3691961480"/>
                  </a:ext>
                </a:extLst>
              </a:tr>
              <a:tr h="614887">
                <a:tc>
                  <a:txBody>
                    <a:bodyPr/>
                    <a:lstStyle/>
                    <a:p>
                      <a:pPr algn="l" fontAlgn="b"/>
                      <a:r>
                        <a:rPr lang="en-US" sz="1800" u="none" strike="noStrike" dirty="0">
                          <a:effectLst/>
                        </a:rPr>
                        <a:t>Ex Rate Calculation Indicator</a:t>
                      </a:r>
                      <a:endParaRPr lang="en-US" sz="18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800" u="none" strike="noStrike">
                          <a:effectLst/>
                        </a:rPr>
                        <a:t>FSCM-TRM-TM-General Settings-Organization</a:t>
                      </a:r>
                      <a:endParaRPr lang="en-US" sz="18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441875625"/>
                  </a:ext>
                </a:extLst>
              </a:tr>
              <a:tr h="485192">
                <a:tc>
                  <a:txBody>
                    <a:bodyPr/>
                    <a:lstStyle/>
                    <a:p>
                      <a:pPr algn="l" fontAlgn="b"/>
                      <a:r>
                        <a:rPr lang="it-IT" sz="1800" u="none" strike="noStrike">
                          <a:effectLst/>
                        </a:rPr>
                        <a:t>Define Co Code Additional Data</a:t>
                      </a:r>
                      <a:endParaRPr lang="it-IT" sz="18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800" u="none" strike="noStrike" dirty="0">
                          <a:effectLst/>
                        </a:rPr>
                        <a:t>FSCM-TRM-TM-General Settings-Organization</a:t>
                      </a:r>
                      <a:endParaRPr lang="en-US" sz="18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634846010"/>
                  </a:ext>
                </a:extLst>
              </a:tr>
              <a:tr h="439472">
                <a:tc>
                  <a:txBody>
                    <a:bodyPr/>
                    <a:lstStyle/>
                    <a:p>
                      <a:pPr algn="l" fontAlgn="b"/>
                      <a:r>
                        <a:rPr lang="en-US" sz="1800" u="none" strike="noStrike">
                          <a:effectLst/>
                        </a:rPr>
                        <a:t>Define Portfolio</a:t>
                      </a:r>
                      <a:endParaRPr lang="en-US" sz="18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800" u="none" strike="noStrike" dirty="0">
                          <a:effectLst/>
                        </a:rPr>
                        <a:t>FSCM-TRM-TM-General Settings-Organization</a:t>
                      </a:r>
                      <a:endParaRPr lang="en-US" sz="18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583217582"/>
                  </a:ext>
                </a:extLst>
              </a:tr>
              <a:tr h="439472">
                <a:tc>
                  <a:txBody>
                    <a:bodyPr/>
                    <a:lstStyle/>
                    <a:p>
                      <a:pPr algn="l" fontAlgn="b"/>
                      <a:r>
                        <a:rPr lang="en-US" sz="1800" u="none" strike="noStrike">
                          <a:effectLst/>
                        </a:rPr>
                        <a:t>Define Traders</a:t>
                      </a:r>
                      <a:endParaRPr lang="en-US" sz="18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800" u="none" strike="noStrike">
                          <a:effectLst/>
                        </a:rPr>
                        <a:t>FSCM-TRM-TM-General Settings-Organization</a:t>
                      </a:r>
                      <a:endParaRPr lang="en-US" sz="18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77424106"/>
                  </a:ext>
                </a:extLst>
              </a:tr>
              <a:tr h="439472">
                <a:tc>
                  <a:txBody>
                    <a:bodyPr/>
                    <a:lstStyle/>
                    <a:p>
                      <a:pPr algn="l" fontAlgn="b"/>
                      <a:r>
                        <a:rPr lang="en-US" sz="1800" u="none" strike="noStrike">
                          <a:effectLst/>
                        </a:rPr>
                        <a:t>Define User Data</a:t>
                      </a:r>
                      <a:endParaRPr lang="en-US" sz="18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800" u="none" strike="noStrike" dirty="0">
                          <a:effectLst/>
                        </a:rPr>
                        <a:t>FSCM-TRM-TM-General Settings-Organization</a:t>
                      </a:r>
                      <a:endParaRPr lang="en-US" sz="18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043543617"/>
                  </a:ext>
                </a:extLst>
              </a:tr>
            </a:tbl>
          </a:graphicData>
        </a:graphic>
      </p:graphicFrame>
    </p:spTree>
    <p:extLst>
      <p:ext uri="{BB962C8B-B14F-4D97-AF65-F5344CB8AC3E}">
        <p14:creationId xmlns:p14="http://schemas.microsoft.com/office/powerpoint/2010/main" val="927321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86685-1D88-1A8C-BB84-DE2EC5B1EF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411A5F-1B50-A8B5-514B-61A109BE079F}"/>
              </a:ext>
            </a:extLst>
          </p:cNvPr>
          <p:cNvSpPr>
            <a:spLocks noGrp="1"/>
          </p:cNvSpPr>
          <p:nvPr>
            <p:ph type="title"/>
          </p:nvPr>
        </p:nvSpPr>
        <p:spPr>
          <a:xfrm>
            <a:off x="283029" y="0"/>
            <a:ext cx="10160000" cy="1143000"/>
          </a:xfrm>
        </p:spPr>
        <p:txBody>
          <a:bodyPr anchor="ctr">
            <a:normAutofit/>
          </a:bodyPr>
          <a:lstStyle/>
          <a:p>
            <a:r>
              <a:rPr lang="en-US" sz="3600" dirty="0"/>
              <a:t>SAP TRM- Configuration -2</a:t>
            </a:r>
          </a:p>
        </p:txBody>
      </p:sp>
      <p:sp>
        <p:nvSpPr>
          <p:cNvPr id="4" name="Content Placeholder 2">
            <a:extLst>
              <a:ext uri="{FF2B5EF4-FFF2-40B4-BE49-F238E27FC236}">
                <a16:creationId xmlns:a16="http://schemas.microsoft.com/office/drawing/2014/main" id="{BB0D525A-2748-C7E6-CF50-64A22FDB7646}"/>
              </a:ext>
            </a:extLst>
          </p:cNvPr>
          <p:cNvSpPr>
            <a:spLocks noGrp="1"/>
          </p:cNvSpPr>
          <p:nvPr>
            <p:ph idx="1"/>
          </p:nvPr>
        </p:nvSpPr>
        <p:spPr>
          <a:xfrm>
            <a:off x="0" y="788540"/>
            <a:ext cx="10596121" cy="524743"/>
          </a:xfrm>
        </p:spPr>
        <p:txBody>
          <a:bodyPr>
            <a:noAutofit/>
          </a:bodyPr>
          <a:lstStyle/>
          <a:p>
            <a:r>
              <a:rPr lang="en-US" sz="2400" b="1" dirty="0"/>
              <a:t>Transaction Management : Money Market, Foreign Exchange, Derivatives</a:t>
            </a:r>
          </a:p>
          <a:p>
            <a:endParaRPr lang="en-US" sz="2400" dirty="0"/>
          </a:p>
          <a:p>
            <a:pPr lvl="1"/>
            <a:endParaRPr lang="en-US" sz="2200" dirty="0"/>
          </a:p>
          <a:p>
            <a:endParaRPr lang="en-US" sz="2400" dirty="0"/>
          </a:p>
          <a:p>
            <a:endParaRPr lang="en-US" sz="2400" dirty="0"/>
          </a:p>
          <a:p>
            <a:endParaRPr lang="en-US" sz="1800" dirty="0"/>
          </a:p>
          <a:p>
            <a:endParaRPr lang="en-US" sz="1800" dirty="0"/>
          </a:p>
          <a:p>
            <a:endParaRPr lang="en-US" sz="1800" dirty="0"/>
          </a:p>
        </p:txBody>
      </p:sp>
      <p:graphicFrame>
        <p:nvGraphicFramePr>
          <p:cNvPr id="5" name="Table 4">
            <a:extLst>
              <a:ext uri="{FF2B5EF4-FFF2-40B4-BE49-F238E27FC236}">
                <a16:creationId xmlns:a16="http://schemas.microsoft.com/office/drawing/2014/main" id="{C8E0029C-72DE-E794-78F6-6038A775D43F}"/>
              </a:ext>
            </a:extLst>
          </p:cNvPr>
          <p:cNvGraphicFramePr>
            <a:graphicFrameLocks noGrp="1"/>
          </p:cNvGraphicFramePr>
          <p:nvPr>
            <p:extLst>
              <p:ext uri="{D42A27DB-BD31-4B8C-83A1-F6EECF244321}">
                <p14:modId xmlns:p14="http://schemas.microsoft.com/office/powerpoint/2010/main" val="573380027"/>
              </p:ext>
            </p:extLst>
          </p:nvPr>
        </p:nvGraphicFramePr>
        <p:xfrm>
          <a:off x="157067" y="1313283"/>
          <a:ext cx="10334689" cy="5367028"/>
        </p:xfrm>
        <a:graphic>
          <a:graphicData uri="http://schemas.openxmlformats.org/drawingml/2006/table">
            <a:tbl>
              <a:tblPr>
                <a:tableStyleId>{5C22544A-7EE6-4342-B048-85BDC9FD1C3A}</a:tableStyleId>
              </a:tblPr>
              <a:tblGrid>
                <a:gridCol w="3088432">
                  <a:extLst>
                    <a:ext uri="{9D8B030D-6E8A-4147-A177-3AD203B41FA5}">
                      <a16:colId xmlns:a16="http://schemas.microsoft.com/office/drawing/2014/main" val="3707680313"/>
                    </a:ext>
                  </a:extLst>
                </a:gridCol>
                <a:gridCol w="7246257">
                  <a:extLst>
                    <a:ext uri="{9D8B030D-6E8A-4147-A177-3AD203B41FA5}">
                      <a16:colId xmlns:a16="http://schemas.microsoft.com/office/drawing/2014/main" val="3741779227"/>
                    </a:ext>
                  </a:extLst>
                </a:gridCol>
              </a:tblGrid>
              <a:tr h="288184">
                <a:tc>
                  <a:txBody>
                    <a:bodyPr/>
                    <a:lstStyle/>
                    <a:p>
                      <a:pPr algn="l" fontAlgn="b"/>
                      <a:r>
                        <a:rPr lang="en-US" sz="1600" u="none" strike="noStrike" dirty="0">
                          <a:effectLst/>
                        </a:rPr>
                        <a:t>Define Product Types</a:t>
                      </a:r>
                      <a:endParaRPr lang="en-US" sz="1600" b="0" i="0" u="none" strike="noStrike" dirty="0">
                        <a:solidFill>
                          <a:srgbClr val="000000"/>
                        </a:solidFill>
                        <a:effectLst/>
                        <a:latin typeface="Calibri" panose="020F0502020204030204" pitchFamily="34" charset="0"/>
                      </a:endParaRPr>
                    </a:p>
                  </a:txBody>
                  <a:tcPr marL="5037" marR="5037" marT="5037" marB="0" anchor="b"/>
                </a:tc>
                <a:tc>
                  <a:txBody>
                    <a:bodyPr/>
                    <a:lstStyle/>
                    <a:p>
                      <a:pPr algn="l" fontAlgn="b"/>
                      <a:r>
                        <a:rPr lang="en-US" sz="1600" u="none" strike="noStrike" dirty="0">
                          <a:effectLst/>
                        </a:rPr>
                        <a:t>FCSM-TRM-TM-Money Market-Transaction Management-Product Types</a:t>
                      </a:r>
                      <a:endParaRPr lang="en-US" sz="1600" b="0" i="0" u="none" strike="noStrike" dirty="0">
                        <a:solidFill>
                          <a:srgbClr val="000000"/>
                        </a:solidFill>
                        <a:effectLst/>
                        <a:latin typeface="Calibri" panose="020F0502020204030204" pitchFamily="34" charset="0"/>
                      </a:endParaRPr>
                    </a:p>
                  </a:txBody>
                  <a:tcPr marL="5037" marR="5037" marT="5037" marB="0" anchor="b"/>
                </a:tc>
                <a:extLst>
                  <a:ext uri="{0D108BD9-81ED-4DB2-BD59-A6C34878D82A}">
                    <a16:rowId xmlns:a16="http://schemas.microsoft.com/office/drawing/2014/main" val="2613064358"/>
                  </a:ext>
                </a:extLst>
              </a:tr>
              <a:tr h="432276">
                <a:tc>
                  <a:txBody>
                    <a:bodyPr/>
                    <a:lstStyle/>
                    <a:p>
                      <a:pPr algn="l" fontAlgn="b"/>
                      <a:r>
                        <a:rPr lang="en-US" sz="1600" u="none" strike="noStrike" dirty="0">
                          <a:effectLst/>
                        </a:rPr>
                        <a:t>Define Number Ranges</a:t>
                      </a:r>
                      <a:endParaRPr lang="en-US" sz="1600" b="0" i="0" u="none" strike="noStrike" dirty="0">
                        <a:solidFill>
                          <a:srgbClr val="000000"/>
                        </a:solidFill>
                        <a:effectLst/>
                        <a:latin typeface="Calibri" panose="020F0502020204030204" pitchFamily="34" charset="0"/>
                      </a:endParaRPr>
                    </a:p>
                  </a:txBody>
                  <a:tcPr marL="5037" marR="5037" marT="5037" marB="0" anchor="b"/>
                </a:tc>
                <a:tc>
                  <a:txBody>
                    <a:bodyPr/>
                    <a:lstStyle/>
                    <a:p>
                      <a:pPr algn="l" fontAlgn="b"/>
                      <a:r>
                        <a:rPr lang="en-US" sz="1600" u="none" strike="noStrike" dirty="0">
                          <a:effectLst/>
                        </a:rPr>
                        <a:t>FCSM-TRM-TM-Money Market-Transaction Management-Transaction Type</a:t>
                      </a:r>
                      <a:endParaRPr lang="en-US" sz="1600" b="0" i="0" u="none" strike="noStrike" dirty="0">
                        <a:solidFill>
                          <a:srgbClr val="000000"/>
                        </a:solidFill>
                        <a:effectLst/>
                        <a:latin typeface="Calibri" panose="020F0502020204030204" pitchFamily="34" charset="0"/>
                      </a:endParaRPr>
                    </a:p>
                  </a:txBody>
                  <a:tcPr marL="5037" marR="5037" marT="5037" marB="0" anchor="b"/>
                </a:tc>
                <a:extLst>
                  <a:ext uri="{0D108BD9-81ED-4DB2-BD59-A6C34878D82A}">
                    <a16:rowId xmlns:a16="http://schemas.microsoft.com/office/drawing/2014/main" val="1439312369"/>
                  </a:ext>
                </a:extLst>
              </a:tr>
              <a:tr h="432276">
                <a:tc>
                  <a:txBody>
                    <a:bodyPr/>
                    <a:lstStyle/>
                    <a:p>
                      <a:pPr algn="l" fontAlgn="b"/>
                      <a:r>
                        <a:rPr lang="en-US" sz="1600" u="none" strike="noStrike" dirty="0">
                          <a:effectLst/>
                        </a:rPr>
                        <a:t>Define Transaction Type</a:t>
                      </a:r>
                      <a:endParaRPr lang="en-US" sz="1600" b="0" i="0" u="none" strike="noStrike" dirty="0">
                        <a:solidFill>
                          <a:srgbClr val="000000"/>
                        </a:solidFill>
                        <a:effectLst/>
                        <a:latin typeface="Calibri" panose="020F0502020204030204" pitchFamily="34" charset="0"/>
                      </a:endParaRPr>
                    </a:p>
                  </a:txBody>
                  <a:tcPr marL="5037" marR="5037" marT="5037" marB="0" anchor="b"/>
                </a:tc>
                <a:tc>
                  <a:txBody>
                    <a:bodyPr/>
                    <a:lstStyle/>
                    <a:p>
                      <a:pPr algn="l" fontAlgn="b"/>
                      <a:r>
                        <a:rPr lang="en-US" sz="1600" u="none" strike="noStrike" dirty="0">
                          <a:effectLst/>
                        </a:rPr>
                        <a:t>FCSM-TRM-TM-Money Market-Transaction Management-Transaction Type</a:t>
                      </a:r>
                      <a:endParaRPr lang="en-US" sz="1600" b="0" i="0" u="none" strike="noStrike" dirty="0">
                        <a:solidFill>
                          <a:srgbClr val="000000"/>
                        </a:solidFill>
                        <a:effectLst/>
                        <a:latin typeface="Calibri" panose="020F0502020204030204" pitchFamily="34" charset="0"/>
                      </a:endParaRPr>
                    </a:p>
                  </a:txBody>
                  <a:tcPr marL="5037" marR="5037" marT="5037" marB="0" anchor="b"/>
                </a:tc>
                <a:extLst>
                  <a:ext uri="{0D108BD9-81ED-4DB2-BD59-A6C34878D82A}">
                    <a16:rowId xmlns:a16="http://schemas.microsoft.com/office/drawing/2014/main" val="3860554846"/>
                  </a:ext>
                </a:extLst>
              </a:tr>
              <a:tr h="419472">
                <a:tc>
                  <a:txBody>
                    <a:bodyPr/>
                    <a:lstStyle/>
                    <a:p>
                      <a:pPr algn="l" fontAlgn="b"/>
                      <a:r>
                        <a:rPr lang="en-US" sz="1600" u="none" strike="noStrike" dirty="0">
                          <a:effectLst/>
                        </a:rPr>
                        <a:t>Define Flow Types</a:t>
                      </a:r>
                      <a:endParaRPr lang="en-US" sz="1600" b="0" i="0" u="none" strike="noStrike" dirty="0">
                        <a:solidFill>
                          <a:srgbClr val="000000"/>
                        </a:solidFill>
                        <a:effectLst/>
                        <a:latin typeface="Calibri" panose="020F0502020204030204" pitchFamily="34" charset="0"/>
                      </a:endParaRPr>
                    </a:p>
                  </a:txBody>
                  <a:tcPr marL="5037" marR="5037" marT="5037" marB="0" anchor="b"/>
                </a:tc>
                <a:tc>
                  <a:txBody>
                    <a:bodyPr/>
                    <a:lstStyle/>
                    <a:p>
                      <a:pPr algn="l" fontAlgn="b"/>
                      <a:r>
                        <a:rPr lang="en-US" sz="1600" u="none" strike="noStrike" dirty="0">
                          <a:effectLst/>
                        </a:rPr>
                        <a:t>FCSM-TRM-TM-Money Market-Transaction Management-Flow Types</a:t>
                      </a:r>
                      <a:endParaRPr lang="en-US" sz="1600" b="0" i="0" u="none" strike="noStrike" dirty="0">
                        <a:solidFill>
                          <a:srgbClr val="000000"/>
                        </a:solidFill>
                        <a:effectLst/>
                        <a:latin typeface="Calibri" panose="020F0502020204030204" pitchFamily="34" charset="0"/>
                      </a:endParaRPr>
                    </a:p>
                  </a:txBody>
                  <a:tcPr marL="5037" marR="5037" marT="5037" marB="0" anchor="b"/>
                </a:tc>
                <a:extLst>
                  <a:ext uri="{0D108BD9-81ED-4DB2-BD59-A6C34878D82A}">
                    <a16:rowId xmlns:a16="http://schemas.microsoft.com/office/drawing/2014/main" val="2696749612"/>
                  </a:ext>
                </a:extLst>
              </a:tr>
              <a:tr h="288184">
                <a:tc>
                  <a:txBody>
                    <a:bodyPr/>
                    <a:lstStyle/>
                    <a:p>
                      <a:pPr algn="l" fontAlgn="b"/>
                      <a:r>
                        <a:rPr lang="en-US" sz="1600" u="none" strike="noStrike" dirty="0">
                          <a:effectLst/>
                        </a:rPr>
                        <a:t>Assign Flow Types to Transaction Types</a:t>
                      </a:r>
                      <a:endParaRPr lang="en-US" sz="1600" b="0" i="0" u="none" strike="noStrike" dirty="0">
                        <a:solidFill>
                          <a:srgbClr val="000000"/>
                        </a:solidFill>
                        <a:effectLst/>
                        <a:latin typeface="Calibri" panose="020F0502020204030204" pitchFamily="34" charset="0"/>
                      </a:endParaRPr>
                    </a:p>
                  </a:txBody>
                  <a:tcPr marL="5037" marR="5037" marT="5037" marB="0" anchor="b"/>
                </a:tc>
                <a:tc>
                  <a:txBody>
                    <a:bodyPr/>
                    <a:lstStyle/>
                    <a:p>
                      <a:pPr algn="l" fontAlgn="b"/>
                      <a:r>
                        <a:rPr lang="en-US" sz="1600" u="none" strike="noStrike" dirty="0">
                          <a:effectLst/>
                        </a:rPr>
                        <a:t>FCSM-TRM-TM-Money Market-Transaction Management-Flow Types</a:t>
                      </a:r>
                      <a:endParaRPr lang="en-US" sz="1600" b="0" i="0" u="none" strike="noStrike" dirty="0">
                        <a:solidFill>
                          <a:srgbClr val="000000"/>
                        </a:solidFill>
                        <a:effectLst/>
                        <a:latin typeface="Calibri" panose="020F0502020204030204" pitchFamily="34" charset="0"/>
                      </a:endParaRPr>
                    </a:p>
                  </a:txBody>
                  <a:tcPr marL="5037" marR="5037" marT="5037" marB="0" anchor="b"/>
                </a:tc>
                <a:extLst>
                  <a:ext uri="{0D108BD9-81ED-4DB2-BD59-A6C34878D82A}">
                    <a16:rowId xmlns:a16="http://schemas.microsoft.com/office/drawing/2014/main" val="2255658783"/>
                  </a:ext>
                </a:extLst>
              </a:tr>
              <a:tr h="514594">
                <a:tc>
                  <a:txBody>
                    <a:bodyPr/>
                    <a:lstStyle/>
                    <a:p>
                      <a:pPr algn="l" fontAlgn="b"/>
                      <a:r>
                        <a:rPr lang="en-US" sz="1600" u="none" strike="noStrike" dirty="0">
                          <a:effectLst/>
                        </a:rPr>
                        <a:t>Define Update Types and Assign Usages</a:t>
                      </a:r>
                      <a:endParaRPr lang="en-US" sz="1600" b="0" i="0" u="none" strike="noStrike" dirty="0">
                        <a:solidFill>
                          <a:srgbClr val="000000"/>
                        </a:solidFill>
                        <a:effectLst/>
                        <a:latin typeface="Calibri" panose="020F0502020204030204" pitchFamily="34" charset="0"/>
                      </a:endParaRPr>
                    </a:p>
                  </a:txBody>
                  <a:tcPr marL="5037" marR="5037" marT="5037" marB="0" anchor="b"/>
                </a:tc>
                <a:tc>
                  <a:txBody>
                    <a:bodyPr/>
                    <a:lstStyle/>
                    <a:p>
                      <a:pPr algn="l" fontAlgn="b"/>
                      <a:r>
                        <a:rPr lang="en-US" sz="1600" u="none" strike="noStrike" dirty="0">
                          <a:effectLst/>
                        </a:rPr>
                        <a:t>FCSM-TRM-TM-Money Market-Transaction Management-Update Types-Define Update Types and Assign Usages</a:t>
                      </a:r>
                      <a:endParaRPr lang="en-US" sz="1600" b="0" i="0" u="none" strike="noStrike" dirty="0">
                        <a:solidFill>
                          <a:srgbClr val="000000"/>
                        </a:solidFill>
                        <a:effectLst/>
                        <a:latin typeface="Calibri" panose="020F0502020204030204" pitchFamily="34" charset="0"/>
                      </a:endParaRPr>
                    </a:p>
                  </a:txBody>
                  <a:tcPr marL="5037" marR="5037" marT="5037" marB="0" anchor="b"/>
                </a:tc>
                <a:extLst>
                  <a:ext uri="{0D108BD9-81ED-4DB2-BD59-A6C34878D82A}">
                    <a16:rowId xmlns:a16="http://schemas.microsoft.com/office/drawing/2014/main" val="4213460482"/>
                  </a:ext>
                </a:extLst>
              </a:tr>
              <a:tr h="514594">
                <a:tc>
                  <a:txBody>
                    <a:bodyPr/>
                    <a:lstStyle/>
                    <a:p>
                      <a:pPr algn="l" fontAlgn="b"/>
                      <a:r>
                        <a:rPr lang="en-US" sz="1600" u="none" strike="noStrike" dirty="0">
                          <a:effectLst/>
                        </a:rPr>
                        <a:t>Assign Flow Types to Update Types</a:t>
                      </a:r>
                      <a:endParaRPr lang="en-US" sz="1600" b="0" i="0" u="none" strike="noStrike" dirty="0">
                        <a:solidFill>
                          <a:srgbClr val="000000"/>
                        </a:solidFill>
                        <a:effectLst/>
                        <a:latin typeface="Calibri" panose="020F0502020204030204" pitchFamily="34" charset="0"/>
                      </a:endParaRPr>
                    </a:p>
                  </a:txBody>
                  <a:tcPr marL="5037" marR="5037" marT="5037" marB="0" anchor="b"/>
                </a:tc>
                <a:tc>
                  <a:txBody>
                    <a:bodyPr/>
                    <a:lstStyle/>
                    <a:p>
                      <a:pPr algn="l" fontAlgn="b"/>
                      <a:r>
                        <a:rPr lang="en-US" sz="1600" u="none" strike="noStrike" dirty="0">
                          <a:effectLst/>
                        </a:rPr>
                        <a:t>FCSM-TRM-TM-Money Market-Transaction Management-Update Types-Assign Flow Types to Update Types</a:t>
                      </a:r>
                      <a:endParaRPr lang="en-US" sz="1600" b="0" i="0" u="none" strike="noStrike" dirty="0">
                        <a:solidFill>
                          <a:srgbClr val="000000"/>
                        </a:solidFill>
                        <a:effectLst/>
                        <a:latin typeface="Calibri" panose="020F0502020204030204" pitchFamily="34" charset="0"/>
                      </a:endParaRPr>
                    </a:p>
                  </a:txBody>
                  <a:tcPr marL="5037" marR="5037" marT="5037" marB="0" anchor="b"/>
                </a:tc>
                <a:extLst>
                  <a:ext uri="{0D108BD9-81ED-4DB2-BD59-A6C34878D82A}">
                    <a16:rowId xmlns:a16="http://schemas.microsoft.com/office/drawing/2014/main" val="1416110024"/>
                  </a:ext>
                </a:extLst>
              </a:tr>
              <a:tr h="436783">
                <a:tc>
                  <a:txBody>
                    <a:bodyPr/>
                    <a:lstStyle/>
                    <a:p>
                      <a:pPr algn="l" fontAlgn="b"/>
                      <a:r>
                        <a:rPr lang="en-US" sz="1600" u="none" strike="noStrike" dirty="0">
                          <a:effectLst/>
                        </a:rPr>
                        <a:t>Define Condition Types</a:t>
                      </a:r>
                      <a:endParaRPr lang="en-US" sz="1600" b="0" i="0" u="none" strike="noStrike" dirty="0">
                        <a:solidFill>
                          <a:srgbClr val="000000"/>
                        </a:solidFill>
                        <a:effectLst/>
                        <a:latin typeface="Calibri" panose="020F0502020204030204" pitchFamily="34" charset="0"/>
                      </a:endParaRPr>
                    </a:p>
                  </a:txBody>
                  <a:tcPr marL="5037" marR="5037" marT="5037" marB="0" anchor="b"/>
                </a:tc>
                <a:tc>
                  <a:txBody>
                    <a:bodyPr/>
                    <a:lstStyle/>
                    <a:p>
                      <a:pPr algn="l" fontAlgn="b"/>
                      <a:r>
                        <a:rPr lang="en-US" sz="1600" u="none" strike="noStrike" dirty="0">
                          <a:effectLst/>
                        </a:rPr>
                        <a:t>FCSM-TRM-TM-Money Market-Transaction Management-Condition Types-Define Condition Types</a:t>
                      </a:r>
                      <a:endParaRPr lang="en-US" sz="1600" b="0" i="0" u="none" strike="noStrike" dirty="0">
                        <a:solidFill>
                          <a:srgbClr val="000000"/>
                        </a:solidFill>
                        <a:effectLst/>
                        <a:latin typeface="Calibri" panose="020F0502020204030204" pitchFamily="34" charset="0"/>
                      </a:endParaRPr>
                    </a:p>
                  </a:txBody>
                  <a:tcPr marL="5037" marR="5037" marT="5037" marB="0" anchor="b"/>
                </a:tc>
                <a:extLst>
                  <a:ext uri="{0D108BD9-81ED-4DB2-BD59-A6C34878D82A}">
                    <a16:rowId xmlns:a16="http://schemas.microsoft.com/office/drawing/2014/main" val="3492415102"/>
                  </a:ext>
                </a:extLst>
              </a:tr>
              <a:tr h="432276">
                <a:tc>
                  <a:txBody>
                    <a:bodyPr/>
                    <a:lstStyle/>
                    <a:p>
                      <a:pPr algn="l" fontAlgn="b"/>
                      <a:r>
                        <a:rPr lang="en-US" sz="1600" u="none" strike="noStrike" dirty="0">
                          <a:effectLst/>
                        </a:rPr>
                        <a:t>Assign Condition Types to Transaction Type</a:t>
                      </a:r>
                      <a:endParaRPr lang="en-US" sz="1600" b="0" i="0" u="none" strike="noStrike" dirty="0">
                        <a:solidFill>
                          <a:srgbClr val="000000"/>
                        </a:solidFill>
                        <a:effectLst/>
                        <a:latin typeface="Calibri" panose="020F0502020204030204" pitchFamily="34" charset="0"/>
                      </a:endParaRPr>
                    </a:p>
                  </a:txBody>
                  <a:tcPr marL="5037" marR="5037" marT="5037" marB="0" anchor="b"/>
                </a:tc>
                <a:tc>
                  <a:txBody>
                    <a:bodyPr/>
                    <a:lstStyle/>
                    <a:p>
                      <a:pPr algn="l" fontAlgn="b"/>
                      <a:r>
                        <a:rPr lang="en-US" sz="1600" u="none" strike="noStrike" dirty="0">
                          <a:effectLst/>
                        </a:rPr>
                        <a:t>FCSM-TRM-TM-Money Market-Transaction Management-Condition Types-</a:t>
                      </a:r>
                      <a:endParaRPr lang="en-US" sz="1600" b="0" i="0" u="none" strike="noStrike" dirty="0">
                        <a:solidFill>
                          <a:srgbClr val="000000"/>
                        </a:solidFill>
                        <a:effectLst/>
                        <a:latin typeface="Calibri" panose="020F0502020204030204" pitchFamily="34" charset="0"/>
                      </a:endParaRPr>
                    </a:p>
                  </a:txBody>
                  <a:tcPr marL="5037" marR="5037" marT="5037" marB="0" anchor="b"/>
                </a:tc>
                <a:extLst>
                  <a:ext uri="{0D108BD9-81ED-4DB2-BD59-A6C34878D82A}">
                    <a16:rowId xmlns:a16="http://schemas.microsoft.com/office/drawing/2014/main" val="3019763684"/>
                  </a:ext>
                </a:extLst>
              </a:tr>
              <a:tr h="576367">
                <a:tc>
                  <a:txBody>
                    <a:bodyPr/>
                    <a:lstStyle/>
                    <a:p>
                      <a:pPr algn="l" fontAlgn="b"/>
                      <a:r>
                        <a:rPr lang="en-US" sz="1600" u="none" strike="noStrike" dirty="0">
                          <a:effectLst/>
                        </a:rPr>
                        <a:t>Position Indicator</a:t>
                      </a:r>
                      <a:endParaRPr lang="en-US" sz="1600" b="0" i="0" u="none" strike="noStrike" dirty="0">
                        <a:solidFill>
                          <a:srgbClr val="000000"/>
                        </a:solidFill>
                        <a:effectLst/>
                        <a:latin typeface="Calibri" panose="020F0502020204030204" pitchFamily="34" charset="0"/>
                      </a:endParaRPr>
                    </a:p>
                  </a:txBody>
                  <a:tcPr marL="5037" marR="5037" marT="5037" marB="0" anchor="b"/>
                </a:tc>
                <a:tc>
                  <a:txBody>
                    <a:bodyPr/>
                    <a:lstStyle/>
                    <a:p>
                      <a:pPr algn="l" fontAlgn="b"/>
                      <a:r>
                        <a:rPr lang="en-US" sz="1600" u="none" strike="noStrike" dirty="0">
                          <a:effectLst/>
                        </a:rPr>
                        <a:t>FCSM-TRM-TM-Money Market-Transaction Management-Position Indicator-Define Generation of Subledger Position Indicator</a:t>
                      </a:r>
                      <a:endParaRPr lang="en-US" sz="1600" b="0" i="0" u="none" strike="noStrike" dirty="0">
                        <a:solidFill>
                          <a:srgbClr val="000000"/>
                        </a:solidFill>
                        <a:effectLst/>
                        <a:latin typeface="Calibri" panose="020F0502020204030204" pitchFamily="34" charset="0"/>
                      </a:endParaRPr>
                    </a:p>
                  </a:txBody>
                  <a:tcPr marL="5037" marR="5037" marT="5037" marB="0" anchor="b"/>
                </a:tc>
                <a:extLst>
                  <a:ext uri="{0D108BD9-81ED-4DB2-BD59-A6C34878D82A}">
                    <a16:rowId xmlns:a16="http://schemas.microsoft.com/office/drawing/2014/main" val="2110728979"/>
                  </a:ext>
                </a:extLst>
              </a:tr>
              <a:tr h="416908">
                <a:tc>
                  <a:txBody>
                    <a:bodyPr/>
                    <a:lstStyle/>
                    <a:p>
                      <a:pPr algn="l" fontAlgn="b"/>
                      <a:r>
                        <a:rPr lang="en-US" sz="1600" u="none" strike="noStrike" dirty="0">
                          <a:effectLst/>
                        </a:rPr>
                        <a:t>Assign General Valuation Class</a:t>
                      </a:r>
                      <a:endParaRPr lang="en-US" sz="1600" b="0" i="0" u="none" strike="noStrike" dirty="0">
                        <a:solidFill>
                          <a:srgbClr val="000000"/>
                        </a:solidFill>
                        <a:effectLst/>
                        <a:latin typeface="Calibri" panose="020F0502020204030204" pitchFamily="34" charset="0"/>
                      </a:endParaRPr>
                    </a:p>
                  </a:txBody>
                  <a:tcPr marL="5037" marR="5037" marT="5037" marB="0" anchor="b"/>
                </a:tc>
                <a:tc>
                  <a:txBody>
                    <a:bodyPr/>
                    <a:lstStyle/>
                    <a:p>
                      <a:pPr algn="l" fontAlgn="b"/>
                      <a:r>
                        <a:rPr lang="en-US" sz="1600" u="none" strike="noStrike" dirty="0">
                          <a:effectLst/>
                        </a:rPr>
                        <a:t>FCSM-TRM-TM-Money Market-Transaction Management-Assign General Valuation Class</a:t>
                      </a:r>
                      <a:endParaRPr lang="en-US" sz="1600" b="0" i="0" u="none" strike="noStrike" dirty="0">
                        <a:solidFill>
                          <a:srgbClr val="000000"/>
                        </a:solidFill>
                        <a:effectLst/>
                        <a:latin typeface="Calibri" panose="020F0502020204030204" pitchFamily="34" charset="0"/>
                      </a:endParaRPr>
                    </a:p>
                  </a:txBody>
                  <a:tcPr marL="5037" marR="5037" marT="5037" marB="0" anchor="b"/>
                </a:tc>
                <a:extLst>
                  <a:ext uri="{0D108BD9-81ED-4DB2-BD59-A6C34878D82A}">
                    <a16:rowId xmlns:a16="http://schemas.microsoft.com/office/drawing/2014/main" val="2081492104"/>
                  </a:ext>
                </a:extLst>
              </a:tr>
              <a:tr h="199237">
                <a:tc>
                  <a:txBody>
                    <a:bodyPr/>
                    <a:lstStyle/>
                    <a:p>
                      <a:pPr algn="l" fontAlgn="b"/>
                      <a:r>
                        <a:rPr lang="en-US" sz="1400" u="none" strike="noStrike" dirty="0">
                          <a:effectLst/>
                        </a:rPr>
                        <a:t>Assign Forex Attributes</a:t>
                      </a:r>
                      <a:endParaRPr lang="en-US" sz="1400" b="0" i="0" u="none" strike="noStrike" dirty="0">
                        <a:solidFill>
                          <a:srgbClr val="000000"/>
                        </a:solidFill>
                        <a:effectLst/>
                        <a:latin typeface="Calibri" panose="020F0502020204030204" pitchFamily="34" charset="0"/>
                      </a:endParaRPr>
                    </a:p>
                  </a:txBody>
                  <a:tcPr marL="5037" marR="5037" marT="5037" marB="0" anchor="b"/>
                </a:tc>
                <a:tc>
                  <a:txBody>
                    <a:bodyPr/>
                    <a:lstStyle/>
                    <a:p>
                      <a:pPr algn="l" fontAlgn="b"/>
                      <a:r>
                        <a:rPr lang="en-US" sz="800" u="none" strike="noStrike" dirty="0">
                          <a:effectLst/>
                        </a:rPr>
                        <a:t> </a:t>
                      </a:r>
                      <a:endParaRPr lang="en-US" sz="800" b="0" i="0" u="none" strike="noStrike" dirty="0">
                        <a:solidFill>
                          <a:srgbClr val="000000"/>
                        </a:solidFill>
                        <a:effectLst/>
                        <a:latin typeface="Calibri" panose="020F0502020204030204" pitchFamily="34" charset="0"/>
                      </a:endParaRPr>
                    </a:p>
                  </a:txBody>
                  <a:tcPr marL="5037" marR="5037" marT="5037" marB="0" anchor="b"/>
                </a:tc>
                <a:extLst>
                  <a:ext uri="{0D108BD9-81ED-4DB2-BD59-A6C34878D82A}">
                    <a16:rowId xmlns:a16="http://schemas.microsoft.com/office/drawing/2014/main" val="3317658481"/>
                  </a:ext>
                </a:extLst>
              </a:tr>
            </a:tbl>
          </a:graphicData>
        </a:graphic>
      </p:graphicFrame>
    </p:spTree>
    <p:extLst>
      <p:ext uri="{BB962C8B-B14F-4D97-AF65-F5344CB8AC3E}">
        <p14:creationId xmlns:p14="http://schemas.microsoft.com/office/powerpoint/2010/main" val="4216063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7335C-33B9-0108-513D-FC7BB541C8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F60A07-BC4B-BFDF-9539-0E2CE2D33611}"/>
              </a:ext>
            </a:extLst>
          </p:cNvPr>
          <p:cNvSpPr>
            <a:spLocks noGrp="1"/>
          </p:cNvSpPr>
          <p:nvPr>
            <p:ph type="title"/>
          </p:nvPr>
        </p:nvSpPr>
        <p:spPr>
          <a:xfrm>
            <a:off x="283029" y="0"/>
            <a:ext cx="10160000" cy="1143000"/>
          </a:xfrm>
        </p:spPr>
        <p:txBody>
          <a:bodyPr anchor="ctr">
            <a:normAutofit/>
          </a:bodyPr>
          <a:lstStyle/>
          <a:p>
            <a:r>
              <a:rPr lang="en-US" sz="3600" dirty="0"/>
              <a:t>SAP TRM- Configuration -3</a:t>
            </a:r>
          </a:p>
        </p:txBody>
      </p:sp>
      <p:graphicFrame>
        <p:nvGraphicFramePr>
          <p:cNvPr id="3" name="Table 2">
            <a:extLst>
              <a:ext uri="{FF2B5EF4-FFF2-40B4-BE49-F238E27FC236}">
                <a16:creationId xmlns:a16="http://schemas.microsoft.com/office/drawing/2014/main" id="{88E7CE6F-0375-B831-8CF3-C2B17328ED33}"/>
              </a:ext>
            </a:extLst>
          </p:cNvPr>
          <p:cNvGraphicFramePr>
            <a:graphicFrameLocks noGrp="1"/>
          </p:cNvGraphicFramePr>
          <p:nvPr>
            <p:extLst>
              <p:ext uri="{D42A27DB-BD31-4B8C-83A1-F6EECF244321}">
                <p14:modId xmlns:p14="http://schemas.microsoft.com/office/powerpoint/2010/main" val="492285020"/>
              </p:ext>
            </p:extLst>
          </p:nvPr>
        </p:nvGraphicFramePr>
        <p:xfrm>
          <a:off x="77755" y="816285"/>
          <a:ext cx="11128311" cy="5916664"/>
        </p:xfrm>
        <a:graphic>
          <a:graphicData uri="http://schemas.openxmlformats.org/drawingml/2006/table">
            <a:tbl>
              <a:tblPr>
                <a:tableStyleId>{5C22544A-7EE6-4342-B048-85BDC9FD1C3A}</a:tableStyleId>
              </a:tblPr>
              <a:tblGrid>
                <a:gridCol w="3550018">
                  <a:extLst>
                    <a:ext uri="{9D8B030D-6E8A-4147-A177-3AD203B41FA5}">
                      <a16:colId xmlns:a16="http://schemas.microsoft.com/office/drawing/2014/main" val="4190237287"/>
                    </a:ext>
                  </a:extLst>
                </a:gridCol>
                <a:gridCol w="7578293">
                  <a:extLst>
                    <a:ext uri="{9D8B030D-6E8A-4147-A177-3AD203B41FA5}">
                      <a16:colId xmlns:a16="http://schemas.microsoft.com/office/drawing/2014/main" val="4178495254"/>
                    </a:ext>
                  </a:extLst>
                </a:gridCol>
              </a:tblGrid>
              <a:tr h="79467">
                <a:tc>
                  <a:txBody>
                    <a:bodyPr/>
                    <a:lstStyle/>
                    <a:p>
                      <a:pPr algn="l" fontAlgn="b"/>
                      <a:r>
                        <a:rPr lang="en-US" sz="1400" b="1" u="none" strike="noStrike" dirty="0">
                          <a:effectLst/>
                        </a:rPr>
                        <a:t>Financial Accounting Integration</a:t>
                      </a:r>
                      <a:endParaRPr lang="en-US" sz="1400" b="1" i="0" u="none" strike="noStrike" dirty="0">
                        <a:solidFill>
                          <a:srgbClr val="000000"/>
                        </a:solidFill>
                        <a:effectLst/>
                        <a:latin typeface="Calibri" panose="020F0502020204030204" pitchFamily="34" charset="0"/>
                      </a:endParaRPr>
                    </a:p>
                  </a:txBody>
                  <a:tcPr marL="2832" marR="2832" marT="2832" marB="0" anchor="b">
                    <a:solidFill>
                      <a:srgbClr val="FFFF00"/>
                    </a:solidFill>
                  </a:tcPr>
                </a:tc>
                <a:tc>
                  <a:txBody>
                    <a:bodyPr/>
                    <a:lstStyle/>
                    <a:p>
                      <a:pPr algn="l" fontAlgn="b"/>
                      <a:r>
                        <a:rPr lang="en-US" sz="1400" b="1" u="none" strike="noStrike" dirty="0">
                          <a:effectLst/>
                        </a:rPr>
                        <a:t> </a:t>
                      </a:r>
                      <a:endParaRPr lang="en-US" sz="1400" b="1" i="0" u="none" strike="noStrike" dirty="0">
                        <a:solidFill>
                          <a:srgbClr val="000000"/>
                        </a:solidFill>
                        <a:effectLst/>
                        <a:latin typeface="Calibri" panose="020F0502020204030204" pitchFamily="34" charset="0"/>
                      </a:endParaRPr>
                    </a:p>
                  </a:txBody>
                  <a:tcPr marL="2832" marR="2832" marT="2832" marB="0" anchor="b">
                    <a:solidFill>
                      <a:srgbClr val="FFFF00"/>
                    </a:solidFill>
                  </a:tcPr>
                </a:tc>
                <a:extLst>
                  <a:ext uri="{0D108BD9-81ED-4DB2-BD59-A6C34878D82A}">
                    <a16:rowId xmlns:a16="http://schemas.microsoft.com/office/drawing/2014/main" val="486213659"/>
                  </a:ext>
                </a:extLst>
              </a:tr>
              <a:tr h="149001">
                <a:tc>
                  <a:txBody>
                    <a:bodyPr/>
                    <a:lstStyle/>
                    <a:p>
                      <a:pPr algn="l" fontAlgn="b"/>
                      <a:r>
                        <a:rPr lang="en-US" sz="1200" u="none" strike="noStrike" dirty="0">
                          <a:effectLst/>
                        </a:rPr>
                        <a:t>Define Valuation Area</a:t>
                      </a:r>
                      <a:endParaRPr lang="en-US" sz="1200" b="0" i="0" u="none" strike="noStrike" dirty="0">
                        <a:solidFill>
                          <a:srgbClr val="000000"/>
                        </a:solidFill>
                        <a:effectLst/>
                        <a:latin typeface="Calibri" panose="020F0502020204030204" pitchFamily="34" charset="0"/>
                      </a:endParaRPr>
                    </a:p>
                  </a:txBody>
                  <a:tcPr marL="2832" marR="2832" marT="2832" marB="0" anchor="b"/>
                </a:tc>
                <a:tc>
                  <a:txBody>
                    <a:bodyPr/>
                    <a:lstStyle/>
                    <a:p>
                      <a:pPr algn="l" fontAlgn="b"/>
                      <a:r>
                        <a:rPr lang="en-US" sz="1200" u="none" strike="noStrike">
                          <a:effectLst/>
                        </a:rPr>
                        <a:t>FSCM-TRM-TM-General Settings-Accounting-Organization</a:t>
                      </a:r>
                      <a:endParaRPr lang="en-US" sz="1200" b="0" i="0" u="none" strike="noStrike">
                        <a:solidFill>
                          <a:srgbClr val="000000"/>
                        </a:solidFill>
                        <a:effectLst/>
                        <a:latin typeface="Calibri" panose="020F0502020204030204" pitchFamily="34" charset="0"/>
                      </a:endParaRPr>
                    </a:p>
                  </a:txBody>
                  <a:tcPr marL="2832" marR="2832" marT="2832" marB="0" anchor="b"/>
                </a:tc>
                <a:extLst>
                  <a:ext uri="{0D108BD9-81ED-4DB2-BD59-A6C34878D82A}">
                    <a16:rowId xmlns:a16="http://schemas.microsoft.com/office/drawing/2014/main" val="1641489598"/>
                  </a:ext>
                </a:extLst>
              </a:tr>
              <a:tr h="149001">
                <a:tc>
                  <a:txBody>
                    <a:bodyPr/>
                    <a:lstStyle/>
                    <a:p>
                      <a:pPr algn="l" fontAlgn="b"/>
                      <a:r>
                        <a:rPr lang="en-US" sz="1200" u="none" strike="noStrike">
                          <a:effectLst/>
                        </a:rPr>
                        <a:t>Define Accounting Code</a:t>
                      </a:r>
                      <a:endParaRPr lang="en-US" sz="1200" b="0" i="0" u="none" strike="noStrike">
                        <a:solidFill>
                          <a:srgbClr val="000000"/>
                        </a:solidFill>
                        <a:effectLst/>
                        <a:latin typeface="Calibri" panose="020F0502020204030204" pitchFamily="34" charset="0"/>
                      </a:endParaRPr>
                    </a:p>
                  </a:txBody>
                  <a:tcPr marL="2832" marR="2832" marT="2832" marB="0" anchor="b"/>
                </a:tc>
                <a:tc>
                  <a:txBody>
                    <a:bodyPr/>
                    <a:lstStyle/>
                    <a:p>
                      <a:pPr algn="l" fontAlgn="b"/>
                      <a:r>
                        <a:rPr lang="en-US" sz="1200" u="none" strike="noStrike" dirty="0">
                          <a:effectLst/>
                        </a:rPr>
                        <a:t>FSCM-TRM-TM-General Settings-Accounting-Organization</a:t>
                      </a:r>
                      <a:endParaRPr lang="en-US" sz="1200" b="0" i="0" u="none" strike="noStrike" dirty="0">
                        <a:solidFill>
                          <a:srgbClr val="000000"/>
                        </a:solidFill>
                        <a:effectLst/>
                        <a:latin typeface="Calibri" panose="020F0502020204030204" pitchFamily="34" charset="0"/>
                      </a:endParaRPr>
                    </a:p>
                  </a:txBody>
                  <a:tcPr marL="2832" marR="2832" marT="2832" marB="0" anchor="b"/>
                </a:tc>
                <a:extLst>
                  <a:ext uri="{0D108BD9-81ED-4DB2-BD59-A6C34878D82A}">
                    <a16:rowId xmlns:a16="http://schemas.microsoft.com/office/drawing/2014/main" val="474137258"/>
                  </a:ext>
                </a:extLst>
              </a:tr>
              <a:tr h="149001">
                <a:tc>
                  <a:txBody>
                    <a:bodyPr/>
                    <a:lstStyle/>
                    <a:p>
                      <a:pPr algn="l" fontAlgn="b"/>
                      <a:r>
                        <a:rPr lang="en-US" sz="1200" u="none" strike="noStrike">
                          <a:effectLst/>
                        </a:rPr>
                        <a:t>Assign AC and Valuation Area</a:t>
                      </a:r>
                      <a:endParaRPr lang="en-US" sz="1200" b="0" i="0" u="none" strike="noStrike">
                        <a:solidFill>
                          <a:srgbClr val="000000"/>
                        </a:solidFill>
                        <a:effectLst/>
                        <a:latin typeface="Calibri" panose="020F0502020204030204" pitchFamily="34" charset="0"/>
                      </a:endParaRPr>
                    </a:p>
                  </a:txBody>
                  <a:tcPr marL="2832" marR="2832" marT="2832" marB="0" anchor="b"/>
                </a:tc>
                <a:tc>
                  <a:txBody>
                    <a:bodyPr/>
                    <a:lstStyle/>
                    <a:p>
                      <a:pPr algn="l" fontAlgn="b"/>
                      <a:r>
                        <a:rPr lang="en-US" sz="1200" u="none" strike="noStrike">
                          <a:effectLst/>
                        </a:rPr>
                        <a:t>FSCM-TRM-TM-General Settings-Accounting-Organization</a:t>
                      </a:r>
                      <a:endParaRPr lang="en-US" sz="1200" b="0" i="0" u="none" strike="noStrike">
                        <a:solidFill>
                          <a:srgbClr val="000000"/>
                        </a:solidFill>
                        <a:effectLst/>
                        <a:latin typeface="Calibri" panose="020F0502020204030204" pitchFamily="34" charset="0"/>
                      </a:endParaRPr>
                    </a:p>
                  </a:txBody>
                  <a:tcPr marL="2832" marR="2832" marT="2832" marB="0" anchor="b"/>
                </a:tc>
                <a:extLst>
                  <a:ext uri="{0D108BD9-81ED-4DB2-BD59-A6C34878D82A}">
                    <a16:rowId xmlns:a16="http://schemas.microsoft.com/office/drawing/2014/main" val="4009357971"/>
                  </a:ext>
                </a:extLst>
              </a:tr>
              <a:tr h="194400">
                <a:tc>
                  <a:txBody>
                    <a:bodyPr/>
                    <a:lstStyle/>
                    <a:p>
                      <a:pPr algn="l" fontAlgn="b"/>
                      <a:r>
                        <a:rPr lang="en-US" sz="1200" u="none" strike="noStrike" dirty="0">
                          <a:effectLst/>
                        </a:rPr>
                        <a:t>Assign Ledger group to Accounting Principle</a:t>
                      </a:r>
                      <a:endParaRPr lang="en-US" sz="1200" b="0" i="0" u="none" strike="noStrike" dirty="0">
                        <a:solidFill>
                          <a:srgbClr val="000000"/>
                        </a:solidFill>
                        <a:effectLst/>
                        <a:latin typeface="Calibri" panose="020F0502020204030204" pitchFamily="34" charset="0"/>
                      </a:endParaRPr>
                    </a:p>
                  </a:txBody>
                  <a:tcPr marL="2832" marR="2832" marT="2832" marB="0" anchor="b"/>
                </a:tc>
                <a:tc>
                  <a:txBody>
                    <a:bodyPr/>
                    <a:lstStyle/>
                    <a:p>
                      <a:pPr algn="l" fontAlgn="b"/>
                      <a:r>
                        <a:rPr lang="en-US" sz="1200" u="none" strike="noStrike" dirty="0">
                          <a:effectLst/>
                        </a:rPr>
                        <a:t>financial Accounting (New)-Financial Accounting Global Settings (New)-Ledgers-Parallel Accounting-</a:t>
                      </a:r>
                      <a:endParaRPr lang="en-US" sz="1200" b="0" i="0" u="none" strike="noStrike" dirty="0">
                        <a:solidFill>
                          <a:srgbClr val="000000"/>
                        </a:solidFill>
                        <a:effectLst/>
                        <a:latin typeface="Calibri" panose="020F0502020204030204" pitchFamily="34" charset="0"/>
                      </a:endParaRPr>
                    </a:p>
                  </a:txBody>
                  <a:tcPr marL="2832" marR="2832" marT="2832" marB="0" anchor="b"/>
                </a:tc>
                <a:extLst>
                  <a:ext uri="{0D108BD9-81ED-4DB2-BD59-A6C34878D82A}">
                    <a16:rowId xmlns:a16="http://schemas.microsoft.com/office/drawing/2014/main" val="2369234893"/>
                  </a:ext>
                </a:extLst>
              </a:tr>
              <a:tr h="238401">
                <a:tc>
                  <a:txBody>
                    <a:bodyPr/>
                    <a:lstStyle/>
                    <a:p>
                      <a:pPr algn="l" fontAlgn="b"/>
                      <a:r>
                        <a:rPr lang="en-US" sz="1200" u="none" strike="noStrike" dirty="0">
                          <a:effectLst/>
                        </a:rPr>
                        <a:t>Define and Assign Valuation Classes</a:t>
                      </a:r>
                      <a:endParaRPr lang="en-US" sz="1200" b="0" i="0" u="none" strike="noStrike" dirty="0">
                        <a:solidFill>
                          <a:srgbClr val="000000"/>
                        </a:solidFill>
                        <a:effectLst/>
                        <a:latin typeface="Calibri" panose="020F0502020204030204" pitchFamily="34" charset="0"/>
                      </a:endParaRPr>
                    </a:p>
                  </a:txBody>
                  <a:tcPr marL="2832" marR="2832" marT="2832" marB="0" anchor="b"/>
                </a:tc>
                <a:tc>
                  <a:txBody>
                    <a:bodyPr/>
                    <a:lstStyle/>
                    <a:p>
                      <a:pPr algn="l" fontAlgn="b"/>
                      <a:r>
                        <a:rPr lang="en-US" sz="1200" u="none" strike="noStrike">
                          <a:effectLst/>
                        </a:rPr>
                        <a:t>FCSM-TRM-TM-General Settings-Accounting-Settings for Position Management</a:t>
                      </a:r>
                      <a:endParaRPr lang="en-US" sz="1200" b="0" i="0" u="none" strike="noStrike">
                        <a:solidFill>
                          <a:srgbClr val="000000"/>
                        </a:solidFill>
                        <a:effectLst/>
                        <a:latin typeface="Calibri" panose="020F0502020204030204" pitchFamily="34" charset="0"/>
                      </a:endParaRPr>
                    </a:p>
                  </a:txBody>
                  <a:tcPr marL="2832" marR="2832" marT="2832" marB="0" anchor="b"/>
                </a:tc>
                <a:extLst>
                  <a:ext uri="{0D108BD9-81ED-4DB2-BD59-A6C34878D82A}">
                    <a16:rowId xmlns:a16="http://schemas.microsoft.com/office/drawing/2014/main" val="950932106"/>
                  </a:ext>
                </a:extLst>
              </a:tr>
              <a:tr h="238401">
                <a:tc>
                  <a:txBody>
                    <a:bodyPr/>
                    <a:lstStyle/>
                    <a:p>
                      <a:pPr algn="l" fontAlgn="b"/>
                      <a:r>
                        <a:rPr lang="en-US" sz="1200" u="none" strike="noStrike" dirty="0">
                          <a:effectLst/>
                        </a:rPr>
                        <a:t>Assign GVC to Group</a:t>
                      </a:r>
                      <a:endParaRPr lang="en-US" sz="1200" b="0" i="0" u="none" strike="noStrike" dirty="0">
                        <a:solidFill>
                          <a:srgbClr val="000000"/>
                        </a:solidFill>
                        <a:effectLst/>
                        <a:latin typeface="Calibri" panose="020F0502020204030204" pitchFamily="34" charset="0"/>
                      </a:endParaRPr>
                    </a:p>
                  </a:txBody>
                  <a:tcPr marL="2832" marR="2832" marT="2832" marB="0" anchor="b"/>
                </a:tc>
                <a:tc>
                  <a:txBody>
                    <a:bodyPr/>
                    <a:lstStyle/>
                    <a:p>
                      <a:pPr algn="l" fontAlgn="b"/>
                      <a:r>
                        <a:rPr lang="en-US" sz="1200" u="none" strike="noStrike" dirty="0">
                          <a:effectLst/>
                        </a:rPr>
                        <a:t>FCSM-TRM-TM-General Settings-Accounting-Settings for Position Management</a:t>
                      </a:r>
                      <a:endParaRPr lang="en-US" sz="1200" b="0" i="0" u="none" strike="noStrike" dirty="0">
                        <a:solidFill>
                          <a:srgbClr val="000000"/>
                        </a:solidFill>
                        <a:effectLst/>
                        <a:latin typeface="Calibri" panose="020F0502020204030204" pitchFamily="34" charset="0"/>
                      </a:endParaRPr>
                    </a:p>
                  </a:txBody>
                  <a:tcPr marL="2832" marR="2832" marT="2832" marB="0" anchor="b"/>
                </a:tc>
                <a:extLst>
                  <a:ext uri="{0D108BD9-81ED-4DB2-BD59-A6C34878D82A}">
                    <a16:rowId xmlns:a16="http://schemas.microsoft.com/office/drawing/2014/main" val="3411064949"/>
                  </a:ext>
                </a:extLst>
              </a:tr>
              <a:tr h="238401">
                <a:tc>
                  <a:txBody>
                    <a:bodyPr/>
                    <a:lstStyle/>
                    <a:p>
                      <a:pPr algn="l" fontAlgn="b"/>
                      <a:r>
                        <a:rPr lang="en-US" sz="1200" u="none" strike="noStrike" dirty="0">
                          <a:effectLst/>
                        </a:rPr>
                        <a:t>Set the Effects of the Update Types on the Position Components</a:t>
                      </a:r>
                      <a:endParaRPr lang="en-US" sz="1200" b="0" i="0" u="none" strike="noStrike" dirty="0">
                        <a:solidFill>
                          <a:srgbClr val="000000"/>
                        </a:solidFill>
                        <a:effectLst/>
                        <a:latin typeface="Calibri" panose="020F0502020204030204" pitchFamily="34" charset="0"/>
                      </a:endParaRPr>
                    </a:p>
                  </a:txBody>
                  <a:tcPr marL="2832" marR="2832" marT="2832" marB="0" anchor="b"/>
                </a:tc>
                <a:tc>
                  <a:txBody>
                    <a:bodyPr/>
                    <a:lstStyle/>
                    <a:p>
                      <a:pPr algn="l" fontAlgn="b"/>
                      <a:r>
                        <a:rPr lang="en-US" sz="1200" u="none" strike="noStrike" dirty="0">
                          <a:effectLst/>
                        </a:rPr>
                        <a:t>FCSM-TRM-TM-General Settings-Accounting-Settings for Position Management</a:t>
                      </a:r>
                      <a:endParaRPr lang="en-US" sz="1200" b="0" i="0" u="none" strike="noStrike" dirty="0">
                        <a:solidFill>
                          <a:srgbClr val="000000"/>
                        </a:solidFill>
                        <a:effectLst/>
                        <a:latin typeface="Calibri" panose="020F0502020204030204" pitchFamily="34" charset="0"/>
                      </a:endParaRPr>
                    </a:p>
                  </a:txBody>
                  <a:tcPr marL="2832" marR="2832" marT="2832" marB="0" anchor="b"/>
                </a:tc>
                <a:extLst>
                  <a:ext uri="{0D108BD9-81ED-4DB2-BD59-A6C34878D82A}">
                    <a16:rowId xmlns:a16="http://schemas.microsoft.com/office/drawing/2014/main" val="1854744677"/>
                  </a:ext>
                </a:extLst>
              </a:tr>
              <a:tr h="397335">
                <a:tc>
                  <a:txBody>
                    <a:bodyPr/>
                    <a:lstStyle/>
                    <a:p>
                      <a:pPr algn="l" fontAlgn="b"/>
                      <a:r>
                        <a:rPr lang="en-US" sz="1200" u="none" strike="noStrike" dirty="0">
                          <a:effectLst/>
                        </a:rPr>
                        <a:t>Foreign Currency Valuation Procedure</a:t>
                      </a:r>
                      <a:endParaRPr lang="en-US" sz="1200" b="0" i="0" u="none" strike="noStrike" dirty="0">
                        <a:solidFill>
                          <a:srgbClr val="000000"/>
                        </a:solidFill>
                        <a:effectLst/>
                        <a:latin typeface="Calibri" panose="020F0502020204030204" pitchFamily="34" charset="0"/>
                      </a:endParaRPr>
                    </a:p>
                  </a:txBody>
                  <a:tcPr marL="2832" marR="2832" marT="2832" marB="0" anchor="b"/>
                </a:tc>
                <a:tc>
                  <a:txBody>
                    <a:bodyPr/>
                    <a:lstStyle/>
                    <a:p>
                      <a:pPr algn="l" fontAlgn="b"/>
                      <a:r>
                        <a:rPr lang="en-US" sz="1200" u="none" strike="noStrike">
                          <a:effectLst/>
                        </a:rPr>
                        <a:t>FCSM-TRM-TM-General Settings-Accounting-Settings for Position Management-Key Date Valuation-Define Foreign Currency Valuation Procedure</a:t>
                      </a:r>
                      <a:endParaRPr lang="en-US" sz="1200" b="0" i="0" u="none" strike="noStrike">
                        <a:solidFill>
                          <a:srgbClr val="000000"/>
                        </a:solidFill>
                        <a:effectLst/>
                        <a:latin typeface="Calibri" panose="020F0502020204030204" pitchFamily="34" charset="0"/>
                      </a:endParaRPr>
                    </a:p>
                  </a:txBody>
                  <a:tcPr marL="2832" marR="2832" marT="2832" marB="0" anchor="b"/>
                </a:tc>
                <a:extLst>
                  <a:ext uri="{0D108BD9-81ED-4DB2-BD59-A6C34878D82A}">
                    <a16:rowId xmlns:a16="http://schemas.microsoft.com/office/drawing/2014/main" val="370203326"/>
                  </a:ext>
                </a:extLst>
              </a:tr>
              <a:tr h="238401">
                <a:tc>
                  <a:txBody>
                    <a:bodyPr/>
                    <a:lstStyle/>
                    <a:p>
                      <a:pPr algn="l" fontAlgn="b"/>
                      <a:r>
                        <a:rPr lang="en-US" sz="1200" u="none" strike="noStrike" dirty="0">
                          <a:effectLst/>
                        </a:rPr>
                        <a:t>Define Position Management Procedure</a:t>
                      </a:r>
                      <a:endParaRPr lang="en-US" sz="1200" b="0" i="0" u="none" strike="noStrike" dirty="0">
                        <a:solidFill>
                          <a:srgbClr val="000000"/>
                        </a:solidFill>
                        <a:effectLst/>
                        <a:latin typeface="Calibri" panose="020F0502020204030204" pitchFamily="34" charset="0"/>
                      </a:endParaRPr>
                    </a:p>
                  </a:txBody>
                  <a:tcPr marL="2832" marR="2832" marT="2832" marB="0" anchor="b"/>
                </a:tc>
                <a:tc>
                  <a:txBody>
                    <a:bodyPr/>
                    <a:lstStyle/>
                    <a:p>
                      <a:pPr algn="l" fontAlgn="b"/>
                      <a:r>
                        <a:rPr lang="en-US" sz="1200" u="none" strike="noStrike">
                          <a:effectLst/>
                        </a:rPr>
                        <a:t>TRM-TM-General Settings-Accounting-Settings for Position Management</a:t>
                      </a:r>
                      <a:endParaRPr lang="en-US" sz="1200" b="0" i="0" u="none" strike="noStrike">
                        <a:solidFill>
                          <a:srgbClr val="000000"/>
                        </a:solidFill>
                        <a:effectLst/>
                        <a:latin typeface="Calibri" panose="020F0502020204030204" pitchFamily="34" charset="0"/>
                      </a:endParaRPr>
                    </a:p>
                  </a:txBody>
                  <a:tcPr marL="2832" marR="2832" marT="2832" marB="0" anchor="b"/>
                </a:tc>
                <a:extLst>
                  <a:ext uri="{0D108BD9-81ED-4DB2-BD59-A6C34878D82A}">
                    <a16:rowId xmlns:a16="http://schemas.microsoft.com/office/drawing/2014/main" val="1947449920"/>
                  </a:ext>
                </a:extLst>
              </a:tr>
              <a:tr h="238401">
                <a:tc>
                  <a:txBody>
                    <a:bodyPr/>
                    <a:lstStyle/>
                    <a:p>
                      <a:pPr algn="l" fontAlgn="b"/>
                      <a:r>
                        <a:rPr lang="en-US" sz="1200" u="none" strike="noStrike" dirty="0">
                          <a:effectLst/>
                        </a:rPr>
                        <a:t>Assign Position Management Procedure</a:t>
                      </a:r>
                      <a:endParaRPr lang="en-US" sz="1200" b="0" i="0" u="none" strike="noStrike" dirty="0">
                        <a:solidFill>
                          <a:srgbClr val="000000"/>
                        </a:solidFill>
                        <a:effectLst/>
                        <a:latin typeface="Calibri" panose="020F0502020204030204" pitchFamily="34" charset="0"/>
                      </a:endParaRPr>
                    </a:p>
                  </a:txBody>
                  <a:tcPr marL="2832" marR="2832" marT="2832" marB="0" anchor="b"/>
                </a:tc>
                <a:tc>
                  <a:txBody>
                    <a:bodyPr/>
                    <a:lstStyle/>
                    <a:p>
                      <a:pPr algn="l" fontAlgn="b"/>
                      <a:r>
                        <a:rPr lang="en-US" sz="1200" u="none" strike="noStrike">
                          <a:effectLst/>
                        </a:rPr>
                        <a:t>TRM-TM-General Settings-Accounting-Settings for Position Management-Assign Position Management Procedure </a:t>
                      </a:r>
                      <a:endParaRPr lang="en-US" sz="1200" b="0" i="0" u="none" strike="noStrike">
                        <a:solidFill>
                          <a:srgbClr val="000000"/>
                        </a:solidFill>
                        <a:effectLst/>
                        <a:latin typeface="Calibri" panose="020F0502020204030204" pitchFamily="34" charset="0"/>
                      </a:endParaRPr>
                    </a:p>
                  </a:txBody>
                  <a:tcPr marL="2832" marR="2832" marT="2832" marB="0" anchor="b"/>
                </a:tc>
                <a:extLst>
                  <a:ext uri="{0D108BD9-81ED-4DB2-BD59-A6C34878D82A}">
                    <a16:rowId xmlns:a16="http://schemas.microsoft.com/office/drawing/2014/main" val="2468012926"/>
                  </a:ext>
                </a:extLst>
              </a:tr>
              <a:tr h="317868">
                <a:tc>
                  <a:txBody>
                    <a:bodyPr/>
                    <a:lstStyle/>
                    <a:p>
                      <a:pPr algn="l" fontAlgn="b"/>
                      <a:r>
                        <a:rPr lang="en-US" sz="1200" u="none" strike="noStrike" dirty="0">
                          <a:effectLst/>
                        </a:rPr>
                        <a:t>Update Types for Key date valuation</a:t>
                      </a:r>
                      <a:endParaRPr lang="en-US" sz="1200" b="0" i="0" u="none" strike="noStrike" dirty="0">
                        <a:solidFill>
                          <a:srgbClr val="000000"/>
                        </a:solidFill>
                        <a:effectLst/>
                        <a:latin typeface="Calibri" panose="020F0502020204030204" pitchFamily="34" charset="0"/>
                      </a:endParaRPr>
                    </a:p>
                  </a:txBody>
                  <a:tcPr marL="2832" marR="2832" marT="2832" marB="0" anchor="b"/>
                </a:tc>
                <a:tc>
                  <a:txBody>
                    <a:bodyPr/>
                    <a:lstStyle/>
                    <a:p>
                      <a:pPr algn="l" fontAlgn="b"/>
                      <a:r>
                        <a:rPr lang="en-US" sz="1200" u="none" strike="noStrike">
                          <a:effectLst/>
                        </a:rPr>
                        <a:t>TRM-TM-General Settings-Accounting-Key Date Valuation-Update Types-Define Update Types and Assign Usage</a:t>
                      </a:r>
                      <a:endParaRPr lang="en-US" sz="1200" b="0" i="0" u="none" strike="noStrike">
                        <a:solidFill>
                          <a:srgbClr val="000000"/>
                        </a:solidFill>
                        <a:effectLst/>
                        <a:latin typeface="Calibri" panose="020F0502020204030204" pitchFamily="34" charset="0"/>
                      </a:endParaRPr>
                    </a:p>
                  </a:txBody>
                  <a:tcPr marL="2832" marR="2832" marT="2832" marB="0" anchor="b"/>
                </a:tc>
                <a:extLst>
                  <a:ext uri="{0D108BD9-81ED-4DB2-BD59-A6C34878D82A}">
                    <a16:rowId xmlns:a16="http://schemas.microsoft.com/office/drawing/2014/main" val="3903628578"/>
                  </a:ext>
                </a:extLst>
              </a:tr>
              <a:tr h="238401">
                <a:tc>
                  <a:txBody>
                    <a:bodyPr/>
                    <a:lstStyle/>
                    <a:p>
                      <a:pPr algn="l" fontAlgn="b"/>
                      <a:r>
                        <a:rPr lang="en-US" sz="1200" u="none" strike="noStrike" dirty="0">
                          <a:effectLst/>
                        </a:rPr>
                        <a:t>Assign Update Types for Valuation</a:t>
                      </a:r>
                      <a:endParaRPr lang="en-US" sz="1200" b="0" i="0" u="none" strike="noStrike" dirty="0">
                        <a:solidFill>
                          <a:srgbClr val="000000"/>
                        </a:solidFill>
                        <a:effectLst/>
                        <a:latin typeface="Calibri" panose="020F0502020204030204" pitchFamily="34" charset="0"/>
                      </a:endParaRPr>
                    </a:p>
                  </a:txBody>
                  <a:tcPr marL="2832" marR="2832" marT="2832" marB="0" anchor="b"/>
                </a:tc>
                <a:tc>
                  <a:txBody>
                    <a:bodyPr/>
                    <a:lstStyle/>
                    <a:p>
                      <a:pPr algn="l" fontAlgn="b"/>
                      <a:r>
                        <a:rPr lang="en-US" sz="1200" u="none" strike="noStrike">
                          <a:effectLst/>
                        </a:rPr>
                        <a:t>TRM-TM-General Settings-Accounting-Key Date Valuation-Update Types-Assign Update Types for Valuation</a:t>
                      </a:r>
                      <a:endParaRPr lang="en-US" sz="1200" b="0" i="0" u="none" strike="noStrike">
                        <a:solidFill>
                          <a:srgbClr val="000000"/>
                        </a:solidFill>
                        <a:effectLst/>
                        <a:latin typeface="Calibri" panose="020F0502020204030204" pitchFamily="34" charset="0"/>
                      </a:endParaRPr>
                    </a:p>
                  </a:txBody>
                  <a:tcPr marL="2832" marR="2832" marT="2832" marB="0" anchor="b"/>
                </a:tc>
                <a:extLst>
                  <a:ext uri="{0D108BD9-81ED-4DB2-BD59-A6C34878D82A}">
                    <a16:rowId xmlns:a16="http://schemas.microsoft.com/office/drawing/2014/main" val="1622625883"/>
                  </a:ext>
                </a:extLst>
              </a:tr>
              <a:tr h="397335">
                <a:tc>
                  <a:txBody>
                    <a:bodyPr/>
                    <a:lstStyle/>
                    <a:p>
                      <a:pPr algn="l" fontAlgn="b"/>
                      <a:r>
                        <a:rPr lang="en-US" sz="1200" u="none" strike="noStrike" dirty="0">
                          <a:effectLst/>
                        </a:rPr>
                        <a:t>Update Types for Derived Business Transactions</a:t>
                      </a:r>
                      <a:endParaRPr lang="en-US" sz="1200" b="0" i="0" u="none" strike="noStrike" dirty="0">
                        <a:solidFill>
                          <a:srgbClr val="000000"/>
                        </a:solidFill>
                        <a:effectLst/>
                        <a:latin typeface="Calibri" panose="020F0502020204030204" pitchFamily="34" charset="0"/>
                      </a:endParaRPr>
                    </a:p>
                  </a:txBody>
                  <a:tcPr marL="2832" marR="2832" marT="2832" marB="0" anchor="b"/>
                </a:tc>
                <a:tc>
                  <a:txBody>
                    <a:bodyPr/>
                    <a:lstStyle/>
                    <a:p>
                      <a:pPr algn="l" fontAlgn="b"/>
                      <a:r>
                        <a:rPr lang="en-US" sz="1200" u="none" strike="noStrike">
                          <a:effectLst/>
                        </a:rPr>
                        <a:t>TRM-TM-General Settings-Accounting-Derived Business Transactions-Update Types-Define Update Types and Assign Usage</a:t>
                      </a:r>
                      <a:endParaRPr lang="en-US" sz="1200" b="0" i="0" u="none" strike="noStrike">
                        <a:solidFill>
                          <a:srgbClr val="000000"/>
                        </a:solidFill>
                        <a:effectLst/>
                        <a:latin typeface="Calibri" panose="020F0502020204030204" pitchFamily="34" charset="0"/>
                      </a:endParaRPr>
                    </a:p>
                  </a:txBody>
                  <a:tcPr marL="2832" marR="2832" marT="2832" marB="0" anchor="b"/>
                </a:tc>
                <a:extLst>
                  <a:ext uri="{0D108BD9-81ED-4DB2-BD59-A6C34878D82A}">
                    <a16:rowId xmlns:a16="http://schemas.microsoft.com/office/drawing/2014/main" val="315172553"/>
                  </a:ext>
                </a:extLst>
              </a:tr>
              <a:tr h="238401">
                <a:tc>
                  <a:txBody>
                    <a:bodyPr/>
                    <a:lstStyle/>
                    <a:p>
                      <a:pPr algn="l" fontAlgn="b"/>
                      <a:r>
                        <a:rPr lang="en-US" sz="1200" u="none" strike="noStrike">
                          <a:effectLst/>
                        </a:rPr>
                        <a:t>Assign Update Types for Derived Business Transactions</a:t>
                      </a:r>
                      <a:endParaRPr lang="en-US" sz="1200" b="0" i="0" u="none" strike="noStrike">
                        <a:solidFill>
                          <a:srgbClr val="000000"/>
                        </a:solidFill>
                        <a:effectLst/>
                        <a:latin typeface="Calibri" panose="020F0502020204030204" pitchFamily="34" charset="0"/>
                      </a:endParaRPr>
                    </a:p>
                  </a:txBody>
                  <a:tcPr marL="2832" marR="2832" marT="2832" marB="0" anchor="b"/>
                </a:tc>
                <a:tc>
                  <a:txBody>
                    <a:bodyPr/>
                    <a:lstStyle/>
                    <a:p>
                      <a:pPr algn="l" fontAlgn="b"/>
                      <a:r>
                        <a:rPr lang="en-US" sz="1200" u="none" strike="noStrike">
                          <a:effectLst/>
                        </a:rPr>
                        <a:t>TRM-TM-General Settings-Accounting-Derived Business Transactions-Update Types</a:t>
                      </a:r>
                      <a:endParaRPr lang="en-US" sz="1200" b="0" i="0" u="none" strike="noStrike">
                        <a:solidFill>
                          <a:srgbClr val="000000"/>
                        </a:solidFill>
                        <a:effectLst/>
                        <a:latin typeface="Calibri" panose="020F0502020204030204" pitchFamily="34" charset="0"/>
                      </a:endParaRPr>
                    </a:p>
                  </a:txBody>
                  <a:tcPr marL="2832" marR="2832" marT="2832" marB="0" anchor="b"/>
                </a:tc>
                <a:extLst>
                  <a:ext uri="{0D108BD9-81ED-4DB2-BD59-A6C34878D82A}">
                    <a16:rowId xmlns:a16="http://schemas.microsoft.com/office/drawing/2014/main" val="3508438846"/>
                  </a:ext>
                </a:extLst>
              </a:tr>
              <a:tr h="238401">
                <a:tc>
                  <a:txBody>
                    <a:bodyPr/>
                    <a:lstStyle/>
                    <a:p>
                      <a:pPr algn="l" fontAlgn="b"/>
                      <a:r>
                        <a:rPr lang="en-US" sz="1200" u="none" strike="noStrike" dirty="0">
                          <a:effectLst/>
                        </a:rPr>
                        <a:t>Control of Processing of Derived Business Transactions</a:t>
                      </a:r>
                      <a:endParaRPr lang="en-US" sz="1200" b="0" i="0" u="none" strike="noStrike" dirty="0">
                        <a:solidFill>
                          <a:srgbClr val="000000"/>
                        </a:solidFill>
                        <a:effectLst/>
                        <a:latin typeface="Calibri" panose="020F0502020204030204" pitchFamily="34" charset="0"/>
                      </a:endParaRPr>
                    </a:p>
                  </a:txBody>
                  <a:tcPr marL="2832" marR="2832" marT="2832" marB="0" anchor="b"/>
                </a:tc>
                <a:tc>
                  <a:txBody>
                    <a:bodyPr/>
                    <a:lstStyle/>
                    <a:p>
                      <a:pPr algn="l" fontAlgn="b"/>
                      <a:r>
                        <a:rPr lang="en-US" sz="1200" u="none" strike="noStrike">
                          <a:effectLst/>
                        </a:rPr>
                        <a:t>TRM-TM-General Settings-Accounting-Derived Business Transactions- Control of Processing of Derived</a:t>
                      </a:r>
                      <a:endParaRPr lang="en-US" sz="1200" b="0" i="0" u="none" strike="noStrike">
                        <a:solidFill>
                          <a:srgbClr val="000000"/>
                        </a:solidFill>
                        <a:effectLst/>
                        <a:latin typeface="Calibri" panose="020F0502020204030204" pitchFamily="34" charset="0"/>
                      </a:endParaRPr>
                    </a:p>
                  </a:txBody>
                  <a:tcPr marL="2832" marR="2832" marT="2832" marB="0" anchor="b"/>
                </a:tc>
                <a:extLst>
                  <a:ext uri="{0D108BD9-81ED-4DB2-BD59-A6C34878D82A}">
                    <a16:rowId xmlns:a16="http://schemas.microsoft.com/office/drawing/2014/main" val="108785908"/>
                  </a:ext>
                </a:extLst>
              </a:tr>
              <a:tr h="238401">
                <a:tc>
                  <a:txBody>
                    <a:bodyPr/>
                    <a:lstStyle/>
                    <a:p>
                      <a:pPr algn="l" fontAlgn="b"/>
                      <a:r>
                        <a:rPr lang="en-US" sz="1200" u="none" strike="noStrike" dirty="0">
                          <a:effectLst/>
                        </a:rPr>
                        <a:t>Define update types for Accrual/Deferral</a:t>
                      </a:r>
                      <a:endParaRPr lang="en-US" sz="1200" b="0" i="0" u="none" strike="noStrike" dirty="0">
                        <a:solidFill>
                          <a:srgbClr val="000000"/>
                        </a:solidFill>
                        <a:effectLst/>
                        <a:latin typeface="Calibri" panose="020F0502020204030204" pitchFamily="34" charset="0"/>
                      </a:endParaRPr>
                    </a:p>
                  </a:txBody>
                  <a:tcPr marL="2832" marR="2832" marT="2832" marB="0" anchor="b"/>
                </a:tc>
                <a:tc>
                  <a:txBody>
                    <a:bodyPr/>
                    <a:lstStyle/>
                    <a:p>
                      <a:pPr algn="l" fontAlgn="b"/>
                      <a:r>
                        <a:rPr lang="en-US" sz="1200" u="none" strike="noStrike">
                          <a:effectLst/>
                        </a:rPr>
                        <a:t>TRM-TM-General Settings-Accounting-Update Types-Define Update Types and Assign Usages </a:t>
                      </a:r>
                      <a:endParaRPr lang="en-US" sz="1200" b="0" i="0" u="none" strike="noStrike">
                        <a:solidFill>
                          <a:srgbClr val="000000"/>
                        </a:solidFill>
                        <a:effectLst/>
                        <a:latin typeface="Calibri" panose="020F0502020204030204" pitchFamily="34" charset="0"/>
                      </a:endParaRPr>
                    </a:p>
                  </a:txBody>
                  <a:tcPr marL="2832" marR="2832" marT="2832" marB="0" anchor="b"/>
                </a:tc>
                <a:extLst>
                  <a:ext uri="{0D108BD9-81ED-4DB2-BD59-A6C34878D82A}">
                    <a16:rowId xmlns:a16="http://schemas.microsoft.com/office/drawing/2014/main" val="2080789738"/>
                  </a:ext>
                </a:extLst>
              </a:tr>
              <a:tr h="238401">
                <a:tc>
                  <a:txBody>
                    <a:bodyPr/>
                    <a:lstStyle/>
                    <a:p>
                      <a:pPr algn="l" fontAlgn="b"/>
                      <a:r>
                        <a:rPr lang="en-US" sz="1200" u="none" strike="noStrike">
                          <a:effectLst/>
                        </a:rPr>
                        <a:t>Assign Update Types for Accrual/Deferral</a:t>
                      </a:r>
                      <a:endParaRPr lang="en-US" sz="1200" b="0" i="0" u="none" strike="noStrike">
                        <a:solidFill>
                          <a:srgbClr val="000000"/>
                        </a:solidFill>
                        <a:effectLst/>
                        <a:latin typeface="Calibri" panose="020F0502020204030204" pitchFamily="34" charset="0"/>
                      </a:endParaRPr>
                    </a:p>
                  </a:txBody>
                  <a:tcPr marL="2832" marR="2832" marT="2832" marB="0" anchor="b"/>
                </a:tc>
                <a:tc>
                  <a:txBody>
                    <a:bodyPr/>
                    <a:lstStyle/>
                    <a:p>
                      <a:pPr algn="l" fontAlgn="b"/>
                      <a:r>
                        <a:rPr lang="en-US" sz="1200" u="none" strike="noStrike">
                          <a:effectLst/>
                        </a:rPr>
                        <a:t>TRM-TM-General Settings-Accounting-Update Types-Define Update Types and Assign Usages </a:t>
                      </a:r>
                      <a:endParaRPr lang="en-US" sz="1200" b="0" i="0" u="none" strike="noStrike">
                        <a:solidFill>
                          <a:srgbClr val="000000"/>
                        </a:solidFill>
                        <a:effectLst/>
                        <a:latin typeface="Calibri" panose="020F0502020204030204" pitchFamily="34" charset="0"/>
                      </a:endParaRPr>
                    </a:p>
                  </a:txBody>
                  <a:tcPr marL="2832" marR="2832" marT="2832" marB="0" anchor="b"/>
                </a:tc>
                <a:extLst>
                  <a:ext uri="{0D108BD9-81ED-4DB2-BD59-A6C34878D82A}">
                    <a16:rowId xmlns:a16="http://schemas.microsoft.com/office/drawing/2014/main" val="159260481"/>
                  </a:ext>
                </a:extLst>
              </a:tr>
              <a:tr h="317868">
                <a:tc>
                  <a:txBody>
                    <a:bodyPr/>
                    <a:lstStyle/>
                    <a:p>
                      <a:pPr algn="l" fontAlgn="b"/>
                      <a:r>
                        <a:rPr lang="en-US" sz="1200" u="none" strike="noStrike" dirty="0">
                          <a:effectLst/>
                        </a:rPr>
                        <a:t>Indicate Update Type as Relevant to Posting</a:t>
                      </a:r>
                      <a:endParaRPr lang="en-US" sz="1200" b="0" i="0" u="none" strike="noStrike" dirty="0">
                        <a:solidFill>
                          <a:srgbClr val="000000"/>
                        </a:solidFill>
                        <a:effectLst/>
                        <a:latin typeface="Calibri" panose="020F0502020204030204" pitchFamily="34" charset="0"/>
                      </a:endParaRPr>
                    </a:p>
                  </a:txBody>
                  <a:tcPr marL="2832" marR="2832" marT="2832" marB="0" anchor="b"/>
                </a:tc>
                <a:tc>
                  <a:txBody>
                    <a:bodyPr/>
                    <a:lstStyle/>
                    <a:p>
                      <a:pPr algn="l" fontAlgn="b"/>
                      <a:r>
                        <a:rPr lang="en-US" sz="1200" u="none" strike="noStrike">
                          <a:effectLst/>
                        </a:rPr>
                        <a:t>TRM- TM- General Settings - Accounting - Link to Other Accounting Components-Indicate Update Type as Relevant to Posting</a:t>
                      </a:r>
                      <a:endParaRPr lang="en-US" sz="1200" b="0" i="0" u="none" strike="noStrike">
                        <a:solidFill>
                          <a:srgbClr val="000000"/>
                        </a:solidFill>
                        <a:effectLst/>
                        <a:latin typeface="Calibri" panose="020F0502020204030204" pitchFamily="34" charset="0"/>
                      </a:endParaRPr>
                    </a:p>
                  </a:txBody>
                  <a:tcPr marL="2832" marR="2832" marT="2832" marB="0" anchor="b"/>
                </a:tc>
                <a:extLst>
                  <a:ext uri="{0D108BD9-81ED-4DB2-BD59-A6C34878D82A}">
                    <a16:rowId xmlns:a16="http://schemas.microsoft.com/office/drawing/2014/main" val="184051217"/>
                  </a:ext>
                </a:extLst>
              </a:tr>
              <a:tr h="238401">
                <a:tc>
                  <a:txBody>
                    <a:bodyPr/>
                    <a:lstStyle/>
                    <a:p>
                      <a:pPr algn="l" fontAlgn="b"/>
                      <a:r>
                        <a:rPr lang="en-US" sz="1200" u="none" strike="noStrike">
                          <a:effectLst/>
                        </a:rPr>
                        <a:t>Define Account Assignment Reference</a:t>
                      </a:r>
                      <a:endParaRPr lang="en-US" sz="1200" b="0" i="0" u="none" strike="noStrike">
                        <a:solidFill>
                          <a:srgbClr val="000000"/>
                        </a:solidFill>
                        <a:effectLst/>
                        <a:latin typeface="Calibri" panose="020F0502020204030204" pitchFamily="34" charset="0"/>
                      </a:endParaRPr>
                    </a:p>
                  </a:txBody>
                  <a:tcPr marL="2832" marR="2832" marT="2832" marB="0" anchor="b"/>
                </a:tc>
                <a:tc>
                  <a:txBody>
                    <a:bodyPr/>
                    <a:lstStyle/>
                    <a:p>
                      <a:pPr algn="l" fontAlgn="b"/>
                      <a:r>
                        <a:rPr lang="en-US" sz="1200" u="none" strike="noStrike" dirty="0">
                          <a:effectLst/>
                        </a:rPr>
                        <a:t>TRM-TM-General Settings-Accounting-Link to Other Accounting Components-Define Account Assignment References </a:t>
                      </a:r>
                      <a:endParaRPr lang="en-US" sz="1200" b="0" i="0" u="none" strike="noStrike" dirty="0">
                        <a:solidFill>
                          <a:srgbClr val="000000"/>
                        </a:solidFill>
                        <a:effectLst/>
                        <a:latin typeface="Calibri" panose="020F0502020204030204" pitchFamily="34" charset="0"/>
                      </a:endParaRPr>
                    </a:p>
                  </a:txBody>
                  <a:tcPr marL="2832" marR="2832" marT="2832" marB="0" anchor="b"/>
                </a:tc>
                <a:extLst>
                  <a:ext uri="{0D108BD9-81ED-4DB2-BD59-A6C34878D82A}">
                    <a16:rowId xmlns:a16="http://schemas.microsoft.com/office/drawing/2014/main" val="1209271317"/>
                  </a:ext>
                </a:extLst>
              </a:tr>
              <a:tr h="476803">
                <a:tc>
                  <a:txBody>
                    <a:bodyPr/>
                    <a:lstStyle/>
                    <a:p>
                      <a:pPr algn="l" fontAlgn="b"/>
                      <a:r>
                        <a:rPr lang="en-US" sz="1200" u="none" strike="noStrike">
                          <a:effectLst/>
                        </a:rPr>
                        <a:t>Define Accounting Assignment Determination (OTC Transaction)</a:t>
                      </a:r>
                      <a:endParaRPr lang="en-US" sz="1200" b="0" i="0" u="none" strike="noStrike">
                        <a:solidFill>
                          <a:srgbClr val="000000"/>
                        </a:solidFill>
                        <a:effectLst/>
                        <a:latin typeface="Calibri" panose="020F0502020204030204" pitchFamily="34" charset="0"/>
                      </a:endParaRPr>
                    </a:p>
                  </a:txBody>
                  <a:tcPr marL="2832" marR="2832" marT="2832" marB="0" anchor="b"/>
                </a:tc>
                <a:tc>
                  <a:txBody>
                    <a:bodyPr/>
                    <a:lstStyle/>
                    <a:p>
                      <a:pPr algn="l" fontAlgn="b"/>
                      <a:r>
                        <a:rPr lang="en-US" sz="1200" u="none" strike="noStrike">
                          <a:effectLst/>
                        </a:rPr>
                        <a:t>TRM-TM-General Settings-Accounting-Link to Other Accounting Components-Define Account Assignment References Determination (OTC Transaction)</a:t>
                      </a:r>
                      <a:endParaRPr lang="en-US" sz="1200" b="0" i="0" u="none" strike="noStrike">
                        <a:solidFill>
                          <a:srgbClr val="000000"/>
                        </a:solidFill>
                        <a:effectLst/>
                        <a:latin typeface="Calibri" panose="020F0502020204030204" pitchFamily="34" charset="0"/>
                      </a:endParaRPr>
                    </a:p>
                  </a:txBody>
                  <a:tcPr marL="2832" marR="2832" marT="2832" marB="0" anchor="b"/>
                </a:tc>
                <a:extLst>
                  <a:ext uri="{0D108BD9-81ED-4DB2-BD59-A6C34878D82A}">
                    <a16:rowId xmlns:a16="http://schemas.microsoft.com/office/drawing/2014/main" val="216248078"/>
                  </a:ext>
                </a:extLst>
              </a:tr>
              <a:tr h="238401">
                <a:tc>
                  <a:txBody>
                    <a:bodyPr/>
                    <a:lstStyle/>
                    <a:p>
                      <a:pPr algn="l" fontAlgn="b"/>
                      <a:r>
                        <a:rPr lang="en-US" sz="1200" u="none" strike="noStrike" dirty="0">
                          <a:effectLst/>
                        </a:rPr>
                        <a:t>Define Account Determination</a:t>
                      </a:r>
                      <a:endParaRPr lang="en-US" sz="1200" b="0" i="0" u="none" strike="noStrike" dirty="0">
                        <a:solidFill>
                          <a:srgbClr val="000000"/>
                        </a:solidFill>
                        <a:effectLst/>
                        <a:latin typeface="Calibri" panose="020F0502020204030204" pitchFamily="34" charset="0"/>
                      </a:endParaRPr>
                    </a:p>
                  </a:txBody>
                  <a:tcPr marL="2832" marR="2832" marT="2832" marB="0" anchor="b"/>
                </a:tc>
                <a:tc>
                  <a:txBody>
                    <a:bodyPr/>
                    <a:lstStyle/>
                    <a:p>
                      <a:pPr algn="l" fontAlgn="b"/>
                      <a:r>
                        <a:rPr lang="en-US" sz="1200" u="none" strike="noStrike" dirty="0">
                          <a:effectLst/>
                        </a:rPr>
                        <a:t>TRM-TM-General Settings-Accounting-Link to Other Accounting Components-Define Account Determination </a:t>
                      </a:r>
                      <a:endParaRPr lang="en-US" sz="1200" b="0" i="0" u="none" strike="noStrike" dirty="0">
                        <a:solidFill>
                          <a:srgbClr val="000000"/>
                        </a:solidFill>
                        <a:effectLst/>
                        <a:latin typeface="Calibri" panose="020F0502020204030204" pitchFamily="34" charset="0"/>
                      </a:endParaRPr>
                    </a:p>
                  </a:txBody>
                  <a:tcPr marL="2832" marR="2832" marT="2832" marB="0" anchor="b"/>
                </a:tc>
                <a:extLst>
                  <a:ext uri="{0D108BD9-81ED-4DB2-BD59-A6C34878D82A}">
                    <a16:rowId xmlns:a16="http://schemas.microsoft.com/office/drawing/2014/main" val="1077781829"/>
                  </a:ext>
                </a:extLst>
              </a:tr>
            </a:tbl>
          </a:graphicData>
        </a:graphic>
      </p:graphicFrame>
    </p:spTree>
    <p:extLst>
      <p:ext uri="{BB962C8B-B14F-4D97-AF65-F5344CB8AC3E}">
        <p14:creationId xmlns:p14="http://schemas.microsoft.com/office/powerpoint/2010/main" val="2272688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812" y="115415"/>
            <a:ext cx="10160000" cy="726197"/>
          </a:xfrm>
        </p:spPr>
        <p:txBody>
          <a:bodyPr vert="horz" lIns="91440" tIns="45720" rIns="91440" bIns="45720" rtlCol="0" anchor="ctr">
            <a:normAutofit/>
          </a:bodyPr>
          <a:lstStyle/>
          <a:p>
            <a:r>
              <a:rPr lang="en-US" sz="4000" kern="1200" cap="none" spc="-100" baseline="0" dirty="0">
                <a:ln>
                  <a:noFill/>
                </a:ln>
                <a:effectLst/>
                <a:latin typeface="+mj-lt"/>
                <a:ea typeface="+mj-ea"/>
                <a:cs typeface="+mj-cs"/>
              </a:rPr>
              <a:t>Thank You</a:t>
            </a:r>
          </a:p>
        </p:txBody>
      </p:sp>
      <p:sp>
        <p:nvSpPr>
          <p:cNvPr id="4" name="Content Placeholder 2">
            <a:extLst>
              <a:ext uri="{FF2B5EF4-FFF2-40B4-BE49-F238E27FC236}">
                <a16:creationId xmlns:a16="http://schemas.microsoft.com/office/drawing/2014/main" id="{141E75E7-63F2-A114-003D-944551FDFFBC}"/>
              </a:ext>
            </a:extLst>
          </p:cNvPr>
          <p:cNvSpPr txBox="1">
            <a:spLocks/>
          </p:cNvSpPr>
          <p:nvPr/>
        </p:nvSpPr>
        <p:spPr>
          <a:xfrm>
            <a:off x="288446" y="649086"/>
            <a:ext cx="10160000" cy="5847248"/>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8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4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8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8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8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8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800" kern="1200">
                <a:solidFill>
                  <a:schemeClr val="tx1"/>
                </a:solidFill>
                <a:latin typeface="+mn-lt"/>
                <a:ea typeface="+mn-ea"/>
                <a:cs typeface="+mn-cs"/>
              </a:defRPr>
            </a:lvl9pPr>
          </a:lstStyle>
          <a:p>
            <a:pPr lvl="1">
              <a:lnSpc>
                <a:spcPct val="90000"/>
              </a:lnSpc>
            </a:pPr>
            <a:endParaRPr lang="en-US" sz="2000" dirty="0"/>
          </a:p>
          <a:p>
            <a:pPr marL="114300" indent="0" algn="ctr">
              <a:lnSpc>
                <a:spcPct val="90000"/>
              </a:lnSpc>
              <a:buNone/>
            </a:pPr>
            <a:r>
              <a:rPr lang="en-US" sz="2400" dirty="0"/>
              <a:t> Thank You</a:t>
            </a:r>
            <a:endParaRPr lang="en-US" sz="1600" dirty="0"/>
          </a:p>
          <a:p>
            <a:pPr lvl="1">
              <a:lnSpc>
                <a:spcPct val="90000"/>
              </a:lnSpc>
            </a:pPr>
            <a:endParaRPr lang="en-US" sz="2000" dirty="0"/>
          </a:p>
          <a:p>
            <a:pPr lvl="1">
              <a:lnSpc>
                <a:spcPct val="90000"/>
              </a:lnSpc>
            </a:pPr>
            <a:endParaRPr lang="en-US" dirty="0"/>
          </a:p>
          <a:p>
            <a:pPr lvl="1">
              <a:lnSpc>
                <a:spcPct val="90000"/>
              </a:lnSpc>
            </a:pPr>
            <a:endParaRPr lang="en-US" dirty="0"/>
          </a:p>
          <a:p>
            <a:pPr lvl="1">
              <a:lnSpc>
                <a:spcPct val="90000"/>
              </a:lnSpc>
            </a:pPr>
            <a:endParaRPr lang="en-US" sz="2000" dirty="0"/>
          </a:p>
          <a:p>
            <a:pPr lvl="1">
              <a:lnSpc>
                <a:spcPct val="90000"/>
              </a:lnSpc>
            </a:pPr>
            <a:endParaRPr lang="en-US" sz="2000" dirty="0"/>
          </a:p>
        </p:txBody>
      </p:sp>
    </p:spTree>
    <p:extLst>
      <p:ext uri="{BB962C8B-B14F-4D97-AF65-F5344CB8AC3E}">
        <p14:creationId xmlns:p14="http://schemas.microsoft.com/office/powerpoint/2010/main" val="40037641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Adjacency</Template>
  <TotalTime>73540</TotalTime>
  <Words>1054</Words>
  <Application>Microsoft Office PowerPoint</Application>
  <PresentationFormat>Widescreen</PresentationFormat>
  <Paragraphs>199</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Cambria</vt:lpstr>
      <vt:lpstr>Adjacency</vt:lpstr>
      <vt:lpstr>SAP Treasury &amp; Risk Management</vt:lpstr>
      <vt:lpstr>SAP Treasury &amp; Risk Management-1</vt:lpstr>
      <vt:lpstr>SAP Treasury &amp; Risk Management-2</vt:lpstr>
      <vt:lpstr>SAP TRM- Business Process-1</vt:lpstr>
      <vt:lpstr>SAP TRM- Business Process- 5</vt:lpstr>
      <vt:lpstr>SAP TRM- Business Process- 6</vt:lpstr>
      <vt:lpstr>SAP TRM- Business Process- 7</vt:lpstr>
      <vt:lpstr>SAP TRM- Business Process-2</vt:lpstr>
      <vt:lpstr>SAP TRM- Business Process-3</vt:lpstr>
      <vt:lpstr>SAP TRM- Business Process- 4</vt:lpstr>
      <vt:lpstr>SAP TRM- Configuration -1</vt:lpstr>
      <vt:lpstr>SAP TRM- Configuration -2</vt:lpstr>
      <vt:lpstr>SAP TRM- Configuration -3</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AUMTECH SOLUTIONS</dc:creator>
  <cp:lastModifiedBy>Mohitkumar shah</cp:lastModifiedBy>
  <cp:revision>1153</cp:revision>
  <cp:lastPrinted>2024-02-06T15:27:12Z</cp:lastPrinted>
  <dcterms:created xsi:type="dcterms:W3CDTF">2015-10-10T18:47:45Z</dcterms:created>
  <dcterms:modified xsi:type="dcterms:W3CDTF">2024-02-07T15:19:04Z</dcterms:modified>
</cp:coreProperties>
</file>